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5" r:id="rId3"/>
    <p:sldId id="257" r:id="rId4"/>
    <p:sldId id="258" r:id="rId5"/>
    <p:sldId id="259" r:id="rId6"/>
    <p:sldId id="260" r:id="rId7"/>
    <p:sldId id="262" r:id="rId8"/>
    <p:sldId id="263" r:id="rId9"/>
    <p:sldId id="264" r:id="rId10"/>
    <p:sldId id="276" r:id="rId11"/>
    <p:sldId id="265" r:id="rId12"/>
    <p:sldId id="266" r:id="rId13"/>
    <p:sldId id="267" r:id="rId14"/>
    <p:sldId id="269" r:id="rId15"/>
    <p:sldId id="270" r:id="rId16"/>
    <p:sldId id="271" r:id="rId17"/>
    <p:sldId id="272" r:id="rId18"/>
    <p:sldId id="273" r:id="rId19"/>
    <p:sldId id="274" r:id="rId20"/>
    <p:sldId id="277" r:id="rId21"/>
    <p:sldId id="278" r:id="rId22"/>
    <p:sldId id="279" r:id="rId23"/>
    <p:sldId id="280" r:id="rId24"/>
    <p:sldId id="282" r:id="rId25"/>
    <p:sldId id="283" r:id="rId26"/>
    <p:sldId id="268" r:id="rId27"/>
    <p:sldId id="284" r:id="rId28"/>
    <p:sldId id="28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15"/>
    <p:restoredTop sz="96327"/>
  </p:normalViewPr>
  <p:slideViewPr>
    <p:cSldViewPr snapToGrid="0">
      <p:cViewPr varScale="1">
        <p:scale>
          <a:sx n="160" d="100"/>
          <a:sy n="160" d="100"/>
        </p:scale>
        <p:origin x="7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2/14/24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2/14/24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2/14/24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2/14/24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2/14/24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2/14/24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CDCD9-C353-965D-A454-69A428CE525A}"/>
              </a:ext>
            </a:extLst>
          </p:cNvPr>
          <p:cNvSpPr>
            <a:spLocks noGrp="1"/>
          </p:cNvSpPr>
          <p:nvPr>
            <p:ph type="ctrTitle"/>
          </p:nvPr>
        </p:nvSpPr>
        <p:spPr/>
        <p:txBody>
          <a:bodyPr/>
          <a:lstStyle/>
          <a:p>
            <a:pPr algn="l"/>
            <a:endParaRPr lang="en-IL" dirty="0"/>
          </a:p>
        </p:txBody>
      </p:sp>
      <p:sp>
        <p:nvSpPr>
          <p:cNvPr id="3" name="Subtitle 2">
            <a:extLst>
              <a:ext uri="{FF2B5EF4-FFF2-40B4-BE49-F238E27FC236}">
                <a16:creationId xmlns:a16="http://schemas.microsoft.com/office/drawing/2014/main" id="{9C8F91EA-CD78-4B14-D32B-6F36E24A6D2E}"/>
              </a:ext>
            </a:extLst>
          </p:cNvPr>
          <p:cNvSpPr>
            <a:spLocks noGrp="1"/>
          </p:cNvSpPr>
          <p:nvPr>
            <p:ph type="subTitle" idx="1"/>
          </p:nvPr>
        </p:nvSpPr>
        <p:spPr>
          <a:xfrm>
            <a:off x="3962399" y="3564444"/>
            <a:ext cx="7197726" cy="1405467"/>
          </a:xfrm>
        </p:spPr>
        <p:txBody>
          <a:bodyPr/>
          <a:lstStyle/>
          <a:p>
            <a:r>
              <a:rPr lang="en-IL" dirty="0"/>
              <a:t>Anastasia skaliy</a:t>
            </a:r>
          </a:p>
        </p:txBody>
      </p:sp>
      <p:sp>
        <p:nvSpPr>
          <p:cNvPr id="4" name="Rectangle 3">
            <a:extLst>
              <a:ext uri="{FF2B5EF4-FFF2-40B4-BE49-F238E27FC236}">
                <a16:creationId xmlns:a16="http://schemas.microsoft.com/office/drawing/2014/main" id="{04A4868D-0D4C-B701-C1A0-8656F2783BF9}"/>
              </a:ext>
            </a:extLst>
          </p:cNvPr>
          <p:cNvSpPr/>
          <p:nvPr/>
        </p:nvSpPr>
        <p:spPr>
          <a:xfrm>
            <a:off x="6003632" y="2551837"/>
            <a:ext cx="184730" cy="369332"/>
          </a:xfrm>
          <a:prstGeom prst="rect">
            <a:avLst/>
          </a:prstGeom>
          <a:noFill/>
        </p:spPr>
        <p:txBody>
          <a:bodyPr wrap="none" lIns="91440" tIns="45720" rIns="91440" bIns="45720">
            <a:spAutoFit/>
          </a:bodyPr>
          <a:lstStyle/>
          <a:p>
            <a:pPr algn="ctr"/>
            <a:endParaRPr lang="en-IL" dirty="0">
              <a:ln w="0"/>
              <a:gradFill>
                <a:gsLst>
                  <a:gs pos="21000">
                    <a:srgbClr val="53575C"/>
                  </a:gs>
                  <a:gs pos="88000">
                    <a:srgbClr val="C5C7CA"/>
                  </a:gs>
                </a:gsLst>
                <a:lin ang="5400000"/>
              </a:gradFill>
            </a:endParaRPr>
          </a:p>
        </p:txBody>
      </p:sp>
      <p:sp>
        <p:nvSpPr>
          <p:cNvPr id="5" name="Rectangle 4">
            <a:extLst>
              <a:ext uri="{FF2B5EF4-FFF2-40B4-BE49-F238E27FC236}">
                <a16:creationId xmlns:a16="http://schemas.microsoft.com/office/drawing/2014/main" id="{2117CA03-D472-2870-4E9A-C61D4A3167E0}"/>
              </a:ext>
            </a:extLst>
          </p:cNvPr>
          <p:cNvSpPr/>
          <p:nvPr/>
        </p:nvSpPr>
        <p:spPr>
          <a:xfrm>
            <a:off x="1720131" y="2551836"/>
            <a:ext cx="9626353" cy="1077218"/>
          </a:xfrm>
          <a:prstGeom prst="rect">
            <a:avLst/>
          </a:prstGeom>
          <a:noFill/>
        </p:spPr>
        <p:txBody>
          <a:bodyPr wrap="none" lIns="91440" tIns="45720" rIns="91440" bIns="45720">
            <a:spAutoFit/>
          </a:bodyPr>
          <a:lstStyle/>
          <a:p>
            <a:r>
              <a:rPr lang="en-US" sz="3200" b="0" kern="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SolarEcon</a:t>
            </a:r>
            <a:r>
              <a:rPr lang="en-US" sz="3200" b="0" kern="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Insight:</a:t>
            </a:r>
            <a:br>
              <a:rPr lang="en-US" sz="3200" b="0" kern="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br>
            <a:r>
              <a:rPr lang="en-US" sz="3200" b="0" kern="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Unveiling Market Dynamics and Predicting Solar Stocks</a:t>
            </a:r>
            <a:r>
              <a:rPr lang="en-IL" sz="3200" b="0" cap="none" spc="0" dirty="0">
                <a:ln w="0"/>
                <a:solidFill>
                  <a:schemeClr val="tx1"/>
                </a:solidFill>
                <a:effectLst>
                  <a:outerShdw blurRad="38100" dist="19050" dir="2700000" algn="tl" rotWithShape="0">
                    <a:schemeClr val="dk1">
                      <a:alpha val="40000"/>
                    </a:schemeClr>
                  </a:outerShdw>
                </a:effectLst>
              </a:rPr>
              <a:t> </a:t>
            </a:r>
          </a:p>
        </p:txBody>
      </p:sp>
    </p:spTree>
    <p:extLst>
      <p:ext uri="{BB962C8B-B14F-4D97-AF65-F5344CB8AC3E}">
        <p14:creationId xmlns:p14="http://schemas.microsoft.com/office/powerpoint/2010/main" val="997252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653B2-27DC-3D54-A4D6-FF2216616A67}"/>
              </a:ext>
            </a:extLst>
          </p:cNvPr>
          <p:cNvSpPr>
            <a:spLocks noGrp="1"/>
          </p:cNvSpPr>
          <p:nvPr>
            <p:ph type="title"/>
          </p:nvPr>
        </p:nvSpPr>
        <p:spPr>
          <a:xfrm>
            <a:off x="1361187" y="1030288"/>
            <a:ext cx="4099947" cy="1035579"/>
          </a:xfrm>
        </p:spPr>
        <p:txBody>
          <a:bodyPr vert="horz" lIns="91440" tIns="45720" rIns="91440" bIns="45720" rtlCol="0" anchor="ctr">
            <a:normAutofit/>
          </a:bodyPr>
          <a:lstStyle/>
          <a:p>
            <a:pPr>
              <a:lnSpc>
                <a:spcPct val="90000"/>
              </a:lnSpc>
            </a:pPr>
            <a:r>
              <a:rPr lang="en-US" sz="1700" b="0" dirty="0"/>
              <a:t>What was the correlation between different stocks closing prices and daily return?</a:t>
            </a:r>
            <a:br>
              <a:rPr lang="en-US" sz="1700" b="0" dirty="0"/>
            </a:br>
            <a:endParaRPr lang="en-US" sz="1700" dirty="0"/>
          </a:p>
        </p:txBody>
      </p:sp>
      <p:sp>
        <p:nvSpPr>
          <p:cNvPr id="12" name="Rectangle 11">
            <a:extLst>
              <a:ext uri="{FF2B5EF4-FFF2-40B4-BE49-F238E27FC236}">
                <a16:creationId xmlns:a16="http://schemas.microsoft.com/office/drawing/2014/main" id="{738C413B-57E4-4FAD-AF00-1E89B42731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97333" y="4261157"/>
            <a:ext cx="2971800" cy="17083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6BF1626-104D-82AD-2086-81B9F44BD896}"/>
              </a:ext>
            </a:extLst>
          </p:cNvPr>
          <p:cNvSpPr txBox="1"/>
          <p:nvPr/>
        </p:nvSpPr>
        <p:spPr>
          <a:xfrm>
            <a:off x="1361187" y="2142067"/>
            <a:ext cx="4099947" cy="3649133"/>
          </a:xfrm>
          <a:prstGeom prst="rect">
            <a:avLst/>
          </a:prstGeom>
        </p:spPr>
        <p:txBody>
          <a:bodyPr vert="horz" lIns="91440" tIns="45720" rIns="91440" bIns="45720" rtlCol="0" anchor="ctr">
            <a:normAutofit/>
          </a:bodyPr>
          <a:lstStyle/>
          <a:p>
            <a:pPr>
              <a:spcAft>
                <a:spcPts val="1000"/>
              </a:spcAft>
              <a:buClr>
                <a:schemeClr val="tx1"/>
              </a:buClr>
              <a:buSzPct val="100000"/>
              <a:buFont typeface="Arial"/>
              <a:buChar char="•"/>
            </a:pPr>
            <a:r>
              <a:rPr lang="en-US" b="0" dirty="0"/>
              <a:t>The correlation of stock returns: In all of the companies, we can observe a strong positive correlation. </a:t>
            </a:r>
            <a:br>
              <a:rPr lang="en-US" b="0" dirty="0"/>
            </a:br>
            <a:br>
              <a:rPr lang="en-US" b="0" dirty="0"/>
            </a:br>
            <a:r>
              <a:rPr lang="en-US" b="0" dirty="0"/>
              <a:t>The correlation of stock closing prices: We can observe a really high correlation between SolarEdge and Enphase Energy at 0.91. All other companies are positively highly correlated as well. The weakest correlation is between SunPower and First Solar at 0.31.</a:t>
            </a:r>
            <a:endParaRPr lang="en-US" dirty="0"/>
          </a:p>
        </p:txBody>
      </p:sp>
      <p:sp>
        <p:nvSpPr>
          <p:cNvPr id="14" name="Rounded Rectangle 30">
            <a:extLst>
              <a:ext uri="{FF2B5EF4-FFF2-40B4-BE49-F238E27FC236}">
                <a16:creationId xmlns:a16="http://schemas.microsoft.com/office/drawing/2014/main" id="{96184565-6B22-40B8-AEFC-E5D103C55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626261"/>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6" descr="A screenshot of a computer screen&#10;&#10;Description automatically generated">
            <a:extLst>
              <a:ext uri="{FF2B5EF4-FFF2-40B4-BE49-F238E27FC236}">
                <a16:creationId xmlns:a16="http://schemas.microsoft.com/office/drawing/2014/main" id="{C8CEDE6A-EA92-C3DE-9BE7-D5AF6F2E2B71}"/>
              </a:ext>
            </a:extLst>
          </p:cNvPr>
          <p:cNvPicPr>
            <a:picLocks noGrp="1" noChangeAspect="1"/>
          </p:cNvPicPr>
          <p:nvPr>
            <p:ph idx="1"/>
          </p:nvPr>
        </p:nvPicPr>
        <p:blipFill>
          <a:blip r:embed="rId3"/>
          <a:stretch>
            <a:fillRect/>
          </a:stretch>
        </p:blipFill>
        <p:spPr>
          <a:xfrm>
            <a:off x="7558925" y="728133"/>
            <a:ext cx="2503926" cy="2497667"/>
          </a:xfrm>
          <a:prstGeom prst="roundRect">
            <a:avLst>
              <a:gd name="adj" fmla="val 5453"/>
            </a:avLst>
          </a:prstGeom>
          <a:ln w="50800" cap="sq" cmpd="dbl">
            <a:noFill/>
            <a:miter lim="800000"/>
          </a:ln>
          <a:effectLst/>
        </p:spPr>
      </p:pic>
      <p:sp>
        <p:nvSpPr>
          <p:cNvPr id="16" name="Rounded Rectangle 35">
            <a:extLst>
              <a:ext uri="{FF2B5EF4-FFF2-40B4-BE49-F238E27FC236}">
                <a16:creationId xmlns:a16="http://schemas.microsoft.com/office/drawing/2014/main" id="{A9B5337D-1BB2-4459-9BD6-59184E383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3515716"/>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graph&#10;&#10;Description automatically generated">
            <a:extLst>
              <a:ext uri="{FF2B5EF4-FFF2-40B4-BE49-F238E27FC236}">
                <a16:creationId xmlns:a16="http://schemas.microsoft.com/office/drawing/2014/main" id="{E84C4C79-603B-E169-630E-56EA7B905266}"/>
              </a:ext>
            </a:extLst>
          </p:cNvPr>
          <p:cNvPicPr>
            <a:picLocks noChangeAspect="1"/>
          </p:cNvPicPr>
          <p:nvPr/>
        </p:nvPicPr>
        <p:blipFill>
          <a:blip r:embed="rId4"/>
          <a:stretch>
            <a:fillRect/>
          </a:stretch>
        </p:blipFill>
        <p:spPr>
          <a:xfrm>
            <a:off x="6208709" y="3747485"/>
            <a:ext cx="5204358" cy="2237873"/>
          </a:xfrm>
          <a:prstGeom prst="roundRect">
            <a:avLst>
              <a:gd name="adj" fmla="val 5453"/>
            </a:avLst>
          </a:prstGeom>
          <a:ln w="50800" cap="sq" cmpd="dbl">
            <a:noFill/>
            <a:miter lim="800000"/>
          </a:ln>
          <a:effectLst/>
        </p:spPr>
      </p:pic>
      <p:sp>
        <p:nvSpPr>
          <p:cNvPr id="6" name="TextBox 5">
            <a:extLst>
              <a:ext uri="{FF2B5EF4-FFF2-40B4-BE49-F238E27FC236}">
                <a16:creationId xmlns:a16="http://schemas.microsoft.com/office/drawing/2014/main" id="{4C9AD0BF-6DDD-76CD-AB7E-FC4F473B968F}"/>
              </a:ext>
            </a:extLst>
          </p:cNvPr>
          <p:cNvSpPr txBox="1"/>
          <p:nvPr/>
        </p:nvSpPr>
        <p:spPr>
          <a:xfrm>
            <a:off x="1586753" y="2788024"/>
            <a:ext cx="184731" cy="369332"/>
          </a:xfrm>
          <a:prstGeom prst="rect">
            <a:avLst/>
          </a:prstGeom>
          <a:noFill/>
        </p:spPr>
        <p:txBody>
          <a:bodyPr wrap="none" rtlCol="0">
            <a:spAutoFit/>
          </a:bodyPr>
          <a:lstStyle/>
          <a:p>
            <a:endParaRPr lang="en-IL" dirty="0"/>
          </a:p>
        </p:txBody>
      </p:sp>
    </p:spTree>
    <p:extLst>
      <p:ext uri="{BB962C8B-B14F-4D97-AF65-F5344CB8AC3E}">
        <p14:creationId xmlns:p14="http://schemas.microsoft.com/office/powerpoint/2010/main" val="2857160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A9EC0-152B-626C-744A-A16DEC98AF2C}"/>
              </a:ext>
            </a:extLst>
          </p:cNvPr>
          <p:cNvSpPr>
            <a:spLocks noGrp="1"/>
          </p:cNvSpPr>
          <p:nvPr>
            <p:ph type="title"/>
          </p:nvPr>
        </p:nvSpPr>
        <p:spPr>
          <a:xfrm>
            <a:off x="596349" y="1030288"/>
            <a:ext cx="4864786" cy="1035579"/>
          </a:xfrm>
        </p:spPr>
        <p:txBody>
          <a:bodyPr>
            <a:normAutofit/>
          </a:bodyPr>
          <a:lstStyle/>
          <a:p>
            <a:pPr>
              <a:lnSpc>
                <a:spcPct val="90000"/>
              </a:lnSpc>
            </a:pPr>
            <a:r>
              <a:rPr lang="en-US" sz="1700" b="0" dirty="0">
                <a:effectLst/>
                <a:latin typeface="Menlo" panose="020B0609030804020204" pitchFamily="49" charset="0"/>
              </a:rPr>
              <a:t>What was the correlation between different stocks closing prices and daily return?</a:t>
            </a:r>
            <a:br>
              <a:rPr lang="en-US" sz="1700" b="0" dirty="0">
                <a:effectLst/>
                <a:latin typeface="Menlo" panose="020B0609030804020204" pitchFamily="49" charset="0"/>
              </a:rPr>
            </a:br>
            <a:endParaRPr lang="en-IL" sz="1700" dirty="0"/>
          </a:p>
        </p:txBody>
      </p:sp>
      <p:sp>
        <p:nvSpPr>
          <p:cNvPr id="14" name="Rectangle 13">
            <a:extLst>
              <a:ext uri="{FF2B5EF4-FFF2-40B4-BE49-F238E27FC236}">
                <a16:creationId xmlns:a16="http://schemas.microsoft.com/office/drawing/2014/main" id="{1C04857D-B1C1-41ED-B1B4-E3D6E3C7C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97333" y="4261157"/>
            <a:ext cx="2971800" cy="17083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10">
            <a:extLst>
              <a:ext uri="{FF2B5EF4-FFF2-40B4-BE49-F238E27FC236}">
                <a16:creationId xmlns:a16="http://schemas.microsoft.com/office/drawing/2014/main" id="{F034E8E9-3C28-AD3D-FC0C-53FB95C137D8}"/>
              </a:ext>
            </a:extLst>
          </p:cNvPr>
          <p:cNvSpPr>
            <a:spLocks noGrp="1"/>
          </p:cNvSpPr>
          <p:nvPr>
            <p:ph idx="1"/>
          </p:nvPr>
        </p:nvSpPr>
        <p:spPr>
          <a:xfrm>
            <a:off x="310101" y="2671638"/>
            <a:ext cx="5151033" cy="3840480"/>
          </a:xfrm>
        </p:spPr>
        <p:txBody>
          <a:bodyPr>
            <a:normAutofit fontScale="92500"/>
          </a:bodyPr>
          <a:lstStyle/>
          <a:p>
            <a:r>
              <a:rPr lang="en-US" dirty="0">
                <a:solidFill>
                  <a:srgbClr val="CCCCCC"/>
                </a:solidFill>
                <a:latin typeface="Menlo" panose="020B0609030804020204" pitchFamily="49" charset="0"/>
              </a:rPr>
              <a:t>W</a:t>
            </a:r>
            <a:r>
              <a:rPr lang="en-US" b="0" dirty="0">
                <a:solidFill>
                  <a:srgbClr val="CCCCCC"/>
                </a:solidFill>
                <a:effectLst/>
                <a:latin typeface="Menlo" panose="020B0609030804020204" pitchFamily="49" charset="0"/>
              </a:rPr>
              <a:t>e can observe the relationships in daily returns between all the stocks. There is a strong positive correlation between the daily returns of all the companies, as well as daily return.</a:t>
            </a:r>
          </a:p>
          <a:p>
            <a:r>
              <a:rPr lang="en-US" b="0" dirty="0">
                <a:solidFill>
                  <a:srgbClr val="CCCCCC"/>
                </a:solidFill>
                <a:effectLst/>
                <a:latin typeface="Menlo" panose="020B0609030804020204" pitchFamily="49" charset="0"/>
              </a:rPr>
              <a:t>When the points cluster around a straight line, it suggests a strong linear relationship</a:t>
            </a:r>
          </a:p>
          <a:p>
            <a:r>
              <a:rPr lang="en-US" b="0" dirty="0">
                <a:solidFill>
                  <a:srgbClr val="CCCCCC"/>
                </a:solidFill>
                <a:effectLst/>
                <a:latin typeface="Menlo" panose="020B0609030804020204" pitchFamily="49" charset="0"/>
              </a:rPr>
              <a:t>Also, we can see Mapping kernel density estimate (KDE) for daily return correlation, on the second plot</a:t>
            </a:r>
          </a:p>
          <a:p>
            <a:endParaRPr lang="en-US" b="0"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endParaRPr lang="en-US" dirty="0"/>
          </a:p>
        </p:txBody>
      </p:sp>
      <p:sp>
        <p:nvSpPr>
          <p:cNvPr id="16" name="Rounded Rectangle 32">
            <a:extLst>
              <a:ext uri="{FF2B5EF4-FFF2-40B4-BE49-F238E27FC236}">
                <a16:creationId xmlns:a16="http://schemas.microsoft.com/office/drawing/2014/main" id="{E5A9FA1E-7A9B-4CDA-91BB-87575F63E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2585" y="639097"/>
            <a:ext cx="5433751" cy="5575438"/>
          </a:xfrm>
          <a:prstGeom prst="roundRect">
            <a:avLst>
              <a:gd name="adj" fmla="val 3449"/>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7D3880A7-0593-85EE-5DA9-2566879CFF8E}"/>
              </a:ext>
            </a:extLst>
          </p:cNvPr>
          <p:cNvPicPr>
            <a:picLocks noChangeAspect="1"/>
          </p:cNvPicPr>
          <p:nvPr/>
        </p:nvPicPr>
        <p:blipFill rotWithShape="1">
          <a:blip r:embed="rId3"/>
          <a:srcRect t="2507" r="2" b="1105"/>
          <a:stretch/>
        </p:blipFill>
        <p:spPr>
          <a:xfrm>
            <a:off x="6144806" y="641037"/>
            <a:ext cx="3114494" cy="3002059"/>
          </a:xfrm>
          <a:prstGeom prst="roundRect">
            <a:avLst>
              <a:gd name="adj" fmla="val 4207"/>
            </a:avLst>
          </a:prstGeom>
          <a:ln w="50800" cap="sq" cmpd="dbl">
            <a:noFill/>
            <a:miter lim="800000"/>
          </a:ln>
          <a:effectLst/>
        </p:spPr>
      </p:pic>
      <p:pic>
        <p:nvPicPr>
          <p:cNvPr id="7" name="Content Placeholder 6" descr="A screenshot of a computer screen&#10;&#10;Description automatically generated">
            <a:extLst>
              <a:ext uri="{FF2B5EF4-FFF2-40B4-BE49-F238E27FC236}">
                <a16:creationId xmlns:a16="http://schemas.microsoft.com/office/drawing/2014/main" id="{D40FEB35-2FF5-0A2D-EA80-7257FE86BA55}"/>
              </a:ext>
            </a:extLst>
          </p:cNvPr>
          <p:cNvPicPr>
            <a:picLocks noChangeAspect="1"/>
          </p:cNvPicPr>
          <p:nvPr/>
        </p:nvPicPr>
        <p:blipFill>
          <a:blip r:embed="rId4"/>
          <a:stretch>
            <a:fillRect/>
          </a:stretch>
        </p:blipFill>
        <p:spPr>
          <a:xfrm>
            <a:off x="8617527" y="3339935"/>
            <a:ext cx="2898809" cy="2891563"/>
          </a:xfrm>
          <a:prstGeom prst="roundRect">
            <a:avLst>
              <a:gd name="adj" fmla="val 4528"/>
            </a:avLst>
          </a:prstGeom>
          <a:ln w="50800" cap="sq" cmpd="dbl">
            <a:noFill/>
            <a:miter lim="800000"/>
          </a:ln>
          <a:effectLst/>
        </p:spPr>
      </p:pic>
    </p:spTree>
    <p:extLst>
      <p:ext uri="{BB962C8B-B14F-4D97-AF65-F5344CB8AC3E}">
        <p14:creationId xmlns:p14="http://schemas.microsoft.com/office/powerpoint/2010/main" val="3446288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6893C-A188-B36F-85B6-9064126BA1F8}"/>
              </a:ext>
            </a:extLst>
          </p:cNvPr>
          <p:cNvSpPr>
            <a:spLocks noGrp="1"/>
          </p:cNvSpPr>
          <p:nvPr>
            <p:ph type="title"/>
          </p:nvPr>
        </p:nvSpPr>
        <p:spPr>
          <a:xfrm>
            <a:off x="293797" y="0"/>
            <a:ext cx="11604406" cy="2009016"/>
          </a:xfrm>
        </p:spPr>
        <p:txBody>
          <a:bodyPr>
            <a:normAutofit/>
          </a:bodyPr>
          <a:lstStyle/>
          <a:p>
            <a:r>
              <a:rPr lang="en-US" sz="1050" b="0" dirty="0">
                <a:solidFill>
                  <a:srgbClr val="CCCCCC"/>
                </a:solidFill>
                <a:effectLst/>
                <a:latin typeface="Menlo" panose="020B0609030804020204" pitchFamily="49" charset="0"/>
              </a:rPr>
              <a:t>The correlation of stock returns: In all of the companies, we can observe a strong positive correlation. The highest correlation is between SunPower and First Solar at 0.61, while the weakest correlation is between First Solar and Enphase Energy at 0.47.</a:t>
            </a:r>
            <a:br>
              <a:rPr lang="en-US" sz="1050" b="0" dirty="0">
                <a:solidFill>
                  <a:srgbClr val="CCCCCC"/>
                </a:solidFill>
                <a:effectLst/>
                <a:latin typeface="Menlo" panose="020B0609030804020204" pitchFamily="49" charset="0"/>
              </a:rPr>
            </a:br>
            <a:br>
              <a:rPr lang="en-US" sz="1050" b="0" dirty="0">
                <a:solidFill>
                  <a:srgbClr val="CCCCCC"/>
                </a:solidFill>
                <a:effectLst/>
                <a:latin typeface="Menlo" panose="020B0609030804020204" pitchFamily="49" charset="0"/>
              </a:rPr>
            </a:br>
            <a:r>
              <a:rPr lang="en-US" sz="1050" b="0" dirty="0">
                <a:solidFill>
                  <a:srgbClr val="CCCCCC"/>
                </a:solidFill>
                <a:effectLst/>
                <a:latin typeface="Menlo" panose="020B0609030804020204" pitchFamily="49" charset="0"/>
              </a:rPr>
              <a:t>The correlation of stock closing prices: We can observe a really high correlation between SolarEdge and Enphase Energy at 0.91. All other companies are positively highly correlated as well. The weakest correlation is between SunPower and First Solar at 0.31.</a:t>
            </a:r>
            <a:br>
              <a:rPr lang="en-US" sz="1050" b="0" dirty="0">
                <a:solidFill>
                  <a:srgbClr val="CCCCCC"/>
                </a:solidFill>
                <a:effectLst/>
                <a:latin typeface="Menlo" panose="020B0609030804020204" pitchFamily="49" charset="0"/>
              </a:rPr>
            </a:br>
            <a:endParaRPr lang="en-IL" sz="1050" dirty="0"/>
          </a:p>
        </p:txBody>
      </p:sp>
      <p:pic>
        <p:nvPicPr>
          <p:cNvPr id="5" name="Content Placeholder 4" descr="A screenshot of a graph&#10;&#10;Description automatically generated">
            <a:extLst>
              <a:ext uri="{FF2B5EF4-FFF2-40B4-BE49-F238E27FC236}">
                <a16:creationId xmlns:a16="http://schemas.microsoft.com/office/drawing/2014/main" id="{F8E4470B-2D12-21C0-5995-8859FFE78549}"/>
              </a:ext>
            </a:extLst>
          </p:cNvPr>
          <p:cNvPicPr>
            <a:picLocks noGrp="1" noChangeAspect="1"/>
          </p:cNvPicPr>
          <p:nvPr>
            <p:ph idx="1"/>
          </p:nvPr>
        </p:nvPicPr>
        <p:blipFill>
          <a:blip r:embed="rId2"/>
          <a:stretch>
            <a:fillRect/>
          </a:stretch>
        </p:blipFill>
        <p:spPr>
          <a:xfrm>
            <a:off x="359642" y="1596217"/>
            <a:ext cx="11265164" cy="48495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1818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32187-A64F-55C8-98EB-3568813B8957}"/>
              </a:ext>
            </a:extLst>
          </p:cNvPr>
          <p:cNvSpPr>
            <a:spLocks noGrp="1"/>
          </p:cNvSpPr>
          <p:nvPr>
            <p:ph type="title"/>
          </p:nvPr>
        </p:nvSpPr>
        <p:spPr>
          <a:xfrm>
            <a:off x="7865806" y="643463"/>
            <a:ext cx="3706762" cy="1608124"/>
          </a:xfrm>
        </p:spPr>
        <p:txBody>
          <a:bodyPr>
            <a:normAutofit fontScale="90000"/>
          </a:bodyPr>
          <a:lstStyle/>
          <a:p>
            <a:pPr>
              <a:lnSpc>
                <a:spcPct val="90000"/>
              </a:lnSpc>
            </a:pPr>
            <a:r>
              <a:rPr lang="en-US" sz="2500" b="0">
                <a:effectLst/>
                <a:latin typeface="Menlo" panose="020B0609030804020204" pitchFamily="49" charset="0"/>
              </a:rPr>
              <a:t>How much value do we put at risk by investing in a particular stock?</a:t>
            </a:r>
            <a:br>
              <a:rPr lang="en-US" sz="2500" b="0">
                <a:effectLst/>
                <a:latin typeface="Menlo" panose="020B0609030804020204" pitchFamily="49" charset="0"/>
              </a:rPr>
            </a:br>
            <a:endParaRPr lang="en-IL" sz="2500"/>
          </a:p>
        </p:txBody>
      </p:sp>
      <p:pic>
        <p:nvPicPr>
          <p:cNvPr id="5" name="Content Placeholder 4" descr="A screen shot of a computer&#10;&#10;Description automatically generated">
            <a:extLst>
              <a:ext uri="{FF2B5EF4-FFF2-40B4-BE49-F238E27FC236}">
                <a16:creationId xmlns:a16="http://schemas.microsoft.com/office/drawing/2014/main" id="{F2F46481-5DCA-1C61-1622-9F34C1965D25}"/>
              </a:ext>
            </a:extLst>
          </p:cNvPr>
          <p:cNvPicPr>
            <a:picLocks noChangeAspect="1"/>
          </p:cNvPicPr>
          <p:nvPr/>
        </p:nvPicPr>
        <p:blipFill>
          <a:blip r:embed="rId3"/>
          <a:stretch>
            <a:fillRect/>
          </a:stretch>
        </p:blipFill>
        <p:spPr>
          <a:xfrm>
            <a:off x="647739" y="643463"/>
            <a:ext cx="6889327"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7C8E94DC-AB68-5125-1FBB-5363D8940ACE}"/>
              </a:ext>
            </a:extLst>
          </p:cNvPr>
          <p:cNvSpPr>
            <a:spLocks noGrp="1"/>
          </p:cNvSpPr>
          <p:nvPr>
            <p:ph idx="1"/>
          </p:nvPr>
        </p:nvSpPr>
        <p:spPr>
          <a:xfrm>
            <a:off x="7865806" y="2251587"/>
            <a:ext cx="3706762" cy="3972232"/>
          </a:xfrm>
        </p:spPr>
        <p:txBody>
          <a:bodyPr>
            <a:normAutofit fontScale="85000" lnSpcReduction="10000"/>
          </a:bodyPr>
          <a:lstStyle/>
          <a:p>
            <a:r>
              <a:rPr lang="en-US" b="0" dirty="0">
                <a:solidFill>
                  <a:srgbClr val="CCCCCC"/>
                </a:solidFill>
                <a:effectLst/>
                <a:latin typeface="Menlo" panose="020B0609030804020204" pitchFamily="49" charset="0"/>
              </a:rPr>
              <a:t>Enphase Energy exhibits the highest expected returns, accompanied by the highest level of risk. </a:t>
            </a:r>
          </a:p>
          <a:p>
            <a:r>
              <a:rPr lang="en-US" b="0" dirty="0">
                <a:solidFill>
                  <a:srgbClr val="CCCCCC"/>
                </a:solidFill>
                <a:effectLst/>
                <a:latin typeface="Menlo" panose="020B0609030804020204" pitchFamily="49" charset="0"/>
              </a:rPr>
              <a:t>Conversely, stocks of First Solar demonstrate lower expected returns but also lower risk.</a:t>
            </a:r>
          </a:p>
          <a:p>
            <a:r>
              <a:rPr lang="en-US" b="0" dirty="0">
                <a:solidFill>
                  <a:srgbClr val="CCCCCC"/>
                </a:solidFill>
                <a:effectLst/>
                <a:latin typeface="Menlo" panose="020B0609030804020204" pitchFamily="49" charset="0"/>
              </a:rPr>
              <a:t>SunPower's stocks are characterized by a low expected return coupled with very high risk. </a:t>
            </a:r>
          </a:p>
          <a:p>
            <a:r>
              <a:rPr lang="en-US" b="0" dirty="0">
                <a:solidFill>
                  <a:srgbClr val="CCCCCC"/>
                </a:solidFill>
                <a:effectLst/>
                <a:latin typeface="Menlo" panose="020B0609030804020204" pitchFamily="49" charset="0"/>
              </a:rPr>
              <a:t>Finally, SolarEdge exhibits a moderate level of both expected return and risk.</a:t>
            </a:r>
          </a:p>
          <a:p>
            <a:endParaRPr lang="en-US" dirty="0"/>
          </a:p>
        </p:txBody>
      </p:sp>
    </p:spTree>
    <p:extLst>
      <p:ext uri="{BB962C8B-B14F-4D97-AF65-F5344CB8AC3E}">
        <p14:creationId xmlns:p14="http://schemas.microsoft.com/office/powerpoint/2010/main" val="422854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D71C-AE4F-8F15-90FD-B36F945E7ECD}"/>
              </a:ext>
            </a:extLst>
          </p:cNvPr>
          <p:cNvSpPr>
            <a:spLocks noGrp="1"/>
          </p:cNvSpPr>
          <p:nvPr>
            <p:ph type="title"/>
          </p:nvPr>
        </p:nvSpPr>
        <p:spPr>
          <a:xfrm>
            <a:off x="7865806" y="643463"/>
            <a:ext cx="3706762" cy="1608124"/>
          </a:xfrm>
        </p:spPr>
        <p:txBody>
          <a:bodyPr>
            <a:normAutofit/>
          </a:bodyPr>
          <a:lstStyle/>
          <a:p>
            <a:pPr>
              <a:lnSpc>
                <a:spcPct val="90000"/>
              </a:lnSpc>
            </a:pPr>
            <a:r>
              <a:rPr lang="en-IL" dirty="0"/>
              <a:t>Financial statements analysis</a:t>
            </a:r>
            <a:endParaRPr lang="en-IL"/>
          </a:p>
        </p:txBody>
      </p:sp>
      <p:pic>
        <p:nvPicPr>
          <p:cNvPr id="5" name="Content Placeholder 4" descr="A graph with a red line&#10;&#10;Description automatically generated">
            <a:extLst>
              <a:ext uri="{FF2B5EF4-FFF2-40B4-BE49-F238E27FC236}">
                <a16:creationId xmlns:a16="http://schemas.microsoft.com/office/drawing/2014/main" id="{7CDE80ED-7624-9273-6611-FC1D6D36B4DB}"/>
              </a:ext>
            </a:extLst>
          </p:cNvPr>
          <p:cNvPicPr>
            <a:picLocks noChangeAspect="1"/>
          </p:cNvPicPr>
          <p:nvPr/>
        </p:nvPicPr>
        <p:blipFill>
          <a:blip r:embed="rId3"/>
          <a:stretch>
            <a:fillRect/>
          </a:stretch>
        </p:blipFill>
        <p:spPr>
          <a:xfrm>
            <a:off x="643464" y="1502235"/>
            <a:ext cx="6897878" cy="386281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CBE85AB8-9C84-A22A-A3C0-23258B849A31}"/>
              </a:ext>
            </a:extLst>
          </p:cNvPr>
          <p:cNvSpPr>
            <a:spLocks noGrp="1"/>
          </p:cNvSpPr>
          <p:nvPr>
            <p:ph idx="1"/>
          </p:nvPr>
        </p:nvSpPr>
        <p:spPr>
          <a:xfrm>
            <a:off x="7865806" y="2251587"/>
            <a:ext cx="3706762" cy="3972232"/>
          </a:xfrm>
        </p:spPr>
        <p:txBody>
          <a:bodyPr>
            <a:normAutofit fontScale="92500" lnSpcReduction="10000"/>
          </a:bodyPr>
          <a:lstStyle/>
          <a:p>
            <a:r>
              <a:rPr lang="en-US" dirty="0">
                <a:solidFill>
                  <a:srgbClr val="CCCCCC"/>
                </a:solidFill>
                <a:latin typeface="Menlo" panose="020B0609030804020204" pitchFamily="49" charset="0"/>
              </a:rPr>
              <a:t>O</a:t>
            </a:r>
            <a:r>
              <a:rPr lang="en-US" b="0" dirty="0">
                <a:solidFill>
                  <a:srgbClr val="CCCCCC"/>
                </a:solidFill>
                <a:effectLst/>
                <a:latin typeface="Menlo" panose="020B0609030804020204" pitchFamily="49" charset="0"/>
              </a:rPr>
              <a:t>ur analysis revealed a consistent trend across various metrics during the third quarter (Q3).</a:t>
            </a:r>
          </a:p>
          <a:p>
            <a:r>
              <a:rPr lang="en-US" b="0" dirty="0">
                <a:solidFill>
                  <a:srgbClr val="CCCCCC"/>
                </a:solidFill>
                <a:effectLst/>
                <a:latin typeface="Menlo" panose="020B0609030804020204" pitchFamily="49" charset="0"/>
              </a:rPr>
              <a:t>Across all analyses conducted — Profitability, Efficiency, Liquidity, Debt Management, Earnings per Share (EPS), and Operating Expense - we observed a decline in key financial metrics during Q3.</a:t>
            </a:r>
          </a:p>
          <a:p>
            <a:endParaRPr lang="en-US" dirty="0"/>
          </a:p>
        </p:txBody>
      </p:sp>
    </p:spTree>
    <p:extLst>
      <p:ext uri="{BB962C8B-B14F-4D97-AF65-F5344CB8AC3E}">
        <p14:creationId xmlns:p14="http://schemas.microsoft.com/office/powerpoint/2010/main" val="909105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C1AAA-962C-A25C-73B3-2717D310608D}"/>
              </a:ext>
            </a:extLst>
          </p:cNvPr>
          <p:cNvSpPr>
            <a:spLocks noGrp="1"/>
          </p:cNvSpPr>
          <p:nvPr>
            <p:ph type="title"/>
          </p:nvPr>
        </p:nvSpPr>
        <p:spPr>
          <a:xfrm>
            <a:off x="1047316" y="1624277"/>
            <a:ext cx="4812897" cy="1035579"/>
          </a:xfrm>
        </p:spPr>
        <p:txBody>
          <a:bodyPr>
            <a:normAutofit fontScale="90000"/>
          </a:bodyPr>
          <a:lstStyle/>
          <a:p>
            <a:r>
              <a:rPr lang="en-US" b="0" dirty="0">
                <a:solidFill>
                  <a:srgbClr val="CCCCCC"/>
                </a:solidFill>
                <a:effectLst/>
                <a:latin typeface="Menlo" panose="020B0609030804020204" pitchFamily="49" charset="0"/>
              </a:rPr>
              <a:t>Profitability Analysis:</a:t>
            </a:r>
            <a:br>
              <a:rPr lang="en-US" b="0" dirty="0">
                <a:solidFill>
                  <a:srgbClr val="CCCCCC"/>
                </a:solidFill>
                <a:effectLst/>
                <a:latin typeface="Menlo" panose="020B0609030804020204" pitchFamily="49" charset="0"/>
              </a:rPr>
            </a:br>
            <a:br>
              <a:rPr lang="en-US" b="0" dirty="0">
                <a:solidFill>
                  <a:srgbClr val="CCCCCC"/>
                </a:solidFill>
                <a:effectLst/>
                <a:latin typeface="Menlo" panose="020B0609030804020204" pitchFamily="49" charset="0"/>
              </a:rPr>
            </a:br>
            <a:br>
              <a:rPr lang="en-US" b="0" dirty="0">
                <a:solidFill>
                  <a:srgbClr val="CCCCCC"/>
                </a:solidFill>
                <a:effectLst/>
                <a:latin typeface="Menlo" panose="020B0609030804020204" pitchFamily="49" charset="0"/>
              </a:rPr>
            </a:br>
            <a:endParaRPr lang="en-IL" dirty="0"/>
          </a:p>
        </p:txBody>
      </p:sp>
      <p:sp>
        <p:nvSpPr>
          <p:cNvPr id="15" name="Content Placeholder 12">
            <a:extLst>
              <a:ext uri="{FF2B5EF4-FFF2-40B4-BE49-F238E27FC236}">
                <a16:creationId xmlns:a16="http://schemas.microsoft.com/office/drawing/2014/main" id="{A13E279F-FA7E-81B0-F6E3-26D95728EE56}"/>
              </a:ext>
            </a:extLst>
          </p:cNvPr>
          <p:cNvSpPr>
            <a:spLocks noGrp="1"/>
          </p:cNvSpPr>
          <p:nvPr>
            <p:ph idx="1"/>
          </p:nvPr>
        </p:nvSpPr>
        <p:spPr>
          <a:xfrm>
            <a:off x="647106" y="2231780"/>
            <a:ext cx="4962811" cy="3932730"/>
          </a:xfrm>
        </p:spPr>
        <p:txBody>
          <a:bodyPr>
            <a:normAutofit fontScale="55000" lnSpcReduction="20000"/>
          </a:bodyPr>
          <a:lstStyle/>
          <a:p>
            <a:r>
              <a:rPr lang="en-US" sz="2400" b="0" dirty="0">
                <a:solidFill>
                  <a:srgbClr val="CCCCCC"/>
                </a:solidFill>
                <a:effectLst/>
                <a:latin typeface="Menlo" panose="020B0609030804020204" pitchFamily="49" charset="0"/>
              </a:rPr>
              <a:t>Gross Profit Margin - margin decreased from 32% in Q2 to 19.7% in Q3.This can be indicative of various factors, such as increased production costs, pricing pressures, or changes in sales mix.</a:t>
            </a:r>
          </a:p>
          <a:p>
            <a:endParaRPr lang="en-US" sz="2400" b="0" dirty="0">
              <a:solidFill>
                <a:srgbClr val="CCCCCC"/>
              </a:solidFill>
              <a:effectLst/>
              <a:latin typeface="Menlo" panose="020B0609030804020204" pitchFamily="49" charset="0"/>
            </a:endParaRPr>
          </a:p>
          <a:p>
            <a:r>
              <a:rPr lang="en-US" sz="2400" b="0" dirty="0">
                <a:solidFill>
                  <a:srgbClr val="CCCCCC"/>
                </a:solidFill>
                <a:effectLst/>
                <a:latin typeface="Menlo" panose="020B0609030804020204" pitchFamily="49" charset="0"/>
              </a:rPr>
              <a:t>Net Profit Margin - took a significant downturn, plummeting to -8.4%, indicating a negative profit margin. This indicates that the company incurred losses during that period, highlighting potential challenges or issues impacting its financial performance.</a:t>
            </a:r>
          </a:p>
          <a:p>
            <a:pPr marL="0" indent="0">
              <a:buNone/>
            </a:pPr>
            <a:endParaRPr lang="en-US" sz="2400" b="0" dirty="0">
              <a:solidFill>
                <a:srgbClr val="CCCCCC"/>
              </a:solidFill>
              <a:effectLst/>
              <a:latin typeface="Menlo" panose="020B0609030804020204" pitchFamily="49" charset="0"/>
            </a:endParaRPr>
          </a:p>
          <a:p>
            <a:r>
              <a:rPr lang="en-US" sz="2400" b="0" dirty="0">
                <a:solidFill>
                  <a:srgbClr val="CCCCCC"/>
                </a:solidFill>
                <a:effectLst/>
                <a:latin typeface="Menlo" panose="020B0609030804020204" pitchFamily="49" charset="0"/>
              </a:rPr>
              <a:t>Operating Profit Margin - also declined, it suggests that SolarEdge's profitability from its core business activities decreased. </a:t>
            </a:r>
          </a:p>
          <a:p>
            <a:pPr marL="0" indent="0">
              <a:buNone/>
            </a:pPr>
            <a:r>
              <a:rPr lang="en-US" sz="2400" b="0" dirty="0">
                <a:solidFill>
                  <a:srgbClr val="CCCCCC"/>
                </a:solidFill>
                <a:effectLst/>
                <a:latin typeface="Menlo" panose="020B0609030804020204" pitchFamily="49" charset="0"/>
              </a:rPr>
              <a:t> </a:t>
            </a:r>
          </a:p>
          <a:p>
            <a:endParaRPr lang="en-US" sz="2400" b="0" dirty="0">
              <a:solidFill>
                <a:srgbClr val="CCCCCC"/>
              </a:solidFill>
              <a:effectLst/>
              <a:latin typeface="Menlo" panose="020B0609030804020204" pitchFamily="49" charset="0"/>
            </a:endParaRPr>
          </a:p>
          <a:p>
            <a:endParaRPr lang="en-US" dirty="0"/>
          </a:p>
        </p:txBody>
      </p:sp>
      <p:sp>
        <p:nvSpPr>
          <p:cNvPr id="16" name="Rounded Rectangle 10">
            <a:extLst>
              <a:ext uri="{FF2B5EF4-FFF2-40B4-BE49-F238E27FC236}">
                <a16:creationId xmlns:a16="http://schemas.microsoft.com/office/drawing/2014/main" id="{091EC05A-89DB-4492-8034-80B7A313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575" y="626261"/>
            <a:ext cx="5433751" cy="3284719"/>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with a red line&#10;&#10;Description automatically generated">
            <a:extLst>
              <a:ext uri="{FF2B5EF4-FFF2-40B4-BE49-F238E27FC236}">
                <a16:creationId xmlns:a16="http://schemas.microsoft.com/office/drawing/2014/main" id="{FFD5A8FD-28D3-BDCD-E82F-BEC2B79E31D0}"/>
              </a:ext>
            </a:extLst>
          </p:cNvPr>
          <p:cNvPicPr>
            <a:picLocks noChangeAspect="1"/>
          </p:cNvPicPr>
          <p:nvPr/>
        </p:nvPicPr>
        <p:blipFill>
          <a:blip r:embed="rId3"/>
          <a:stretch>
            <a:fillRect/>
          </a:stretch>
        </p:blipFill>
        <p:spPr>
          <a:xfrm>
            <a:off x="6208876" y="791085"/>
            <a:ext cx="5204358" cy="2940462"/>
          </a:xfrm>
          <a:prstGeom prst="roundRect">
            <a:avLst>
              <a:gd name="adj" fmla="val 5453"/>
            </a:avLst>
          </a:prstGeom>
          <a:ln w="50800" cap="sq" cmpd="dbl">
            <a:noFill/>
            <a:miter lim="800000"/>
          </a:ln>
          <a:effectLst/>
        </p:spPr>
      </p:pic>
      <p:sp>
        <p:nvSpPr>
          <p:cNvPr id="18" name="Rounded Rectangle 12">
            <a:extLst>
              <a:ext uri="{FF2B5EF4-FFF2-40B4-BE49-F238E27FC236}">
                <a16:creationId xmlns:a16="http://schemas.microsoft.com/office/drawing/2014/main" id="{F26FC45A-52BC-4102-84DD-911303AD3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576" y="4088780"/>
            <a:ext cx="2627580" cy="2138591"/>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a red line&#10;&#10;Description automatically generated">
            <a:extLst>
              <a:ext uri="{FF2B5EF4-FFF2-40B4-BE49-F238E27FC236}">
                <a16:creationId xmlns:a16="http://schemas.microsoft.com/office/drawing/2014/main" id="{9805A22B-2F3E-B04C-A9B3-6A6880E7D80D}"/>
              </a:ext>
            </a:extLst>
          </p:cNvPr>
          <p:cNvPicPr>
            <a:picLocks noChangeAspect="1"/>
          </p:cNvPicPr>
          <p:nvPr/>
        </p:nvPicPr>
        <p:blipFill>
          <a:blip r:embed="rId4"/>
          <a:stretch>
            <a:fillRect/>
          </a:stretch>
        </p:blipFill>
        <p:spPr>
          <a:xfrm>
            <a:off x="6208876" y="4475458"/>
            <a:ext cx="2398979" cy="1367418"/>
          </a:xfrm>
          <a:prstGeom prst="roundRect">
            <a:avLst>
              <a:gd name="adj" fmla="val 5453"/>
            </a:avLst>
          </a:prstGeom>
          <a:ln w="50800" cap="sq" cmpd="dbl">
            <a:noFill/>
            <a:miter lim="800000"/>
          </a:ln>
          <a:effectLst/>
        </p:spPr>
      </p:pic>
      <p:sp>
        <p:nvSpPr>
          <p:cNvPr id="20" name="Rounded Rectangle 14">
            <a:extLst>
              <a:ext uri="{FF2B5EF4-FFF2-40B4-BE49-F238E27FC236}">
                <a16:creationId xmlns:a16="http://schemas.microsoft.com/office/drawing/2014/main" id="{0263BACB-325F-4E89-9AE5-E5E4B14AEB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5509" y="4088780"/>
            <a:ext cx="2627580" cy="2138591"/>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with a red line&#10;&#10;Description automatically generated">
            <a:extLst>
              <a:ext uri="{FF2B5EF4-FFF2-40B4-BE49-F238E27FC236}">
                <a16:creationId xmlns:a16="http://schemas.microsoft.com/office/drawing/2014/main" id="{94AAA9A8-5195-C723-D716-90C1582A70B4}"/>
              </a:ext>
            </a:extLst>
          </p:cNvPr>
          <p:cNvPicPr>
            <a:picLocks noChangeAspect="1"/>
          </p:cNvPicPr>
          <p:nvPr/>
        </p:nvPicPr>
        <p:blipFill>
          <a:blip r:embed="rId5"/>
          <a:stretch>
            <a:fillRect/>
          </a:stretch>
        </p:blipFill>
        <p:spPr>
          <a:xfrm>
            <a:off x="9019809" y="4478457"/>
            <a:ext cx="2398979" cy="1361420"/>
          </a:xfrm>
          <a:prstGeom prst="roundRect">
            <a:avLst>
              <a:gd name="adj" fmla="val 5453"/>
            </a:avLst>
          </a:prstGeom>
          <a:ln w="50800" cap="sq" cmpd="dbl">
            <a:noFill/>
            <a:miter lim="800000"/>
          </a:ln>
          <a:effectLst/>
        </p:spPr>
      </p:pic>
    </p:spTree>
    <p:extLst>
      <p:ext uri="{BB962C8B-B14F-4D97-AF65-F5344CB8AC3E}">
        <p14:creationId xmlns:p14="http://schemas.microsoft.com/office/powerpoint/2010/main" val="2516776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0EC7B-0A95-4646-5FB6-C1879742A93B}"/>
              </a:ext>
            </a:extLst>
          </p:cNvPr>
          <p:cNvSpPr>
            <a:spLocks noGrp="1"/>
          </p:cNvSpPr>
          <p:nvPr>
            <p:ph type="title"/>
          </p:nvPr>
        </p:nvSpPr>
        <p:spPr>
          <a:xfrm>
            <a:off x="6717278" y="1030288"/>
            <a:ext cx="4099947" cy="1035579"/>
          </a:xfrm>
        </p:spPr>
        <p:txBody>
          <a:bodyPr>
            <a:normAutofit fontScale="90000"/>
          </a:bodyPr>
          <a:lstStyle/>
          <a:p>
            <a:pPr>
              <a:lnSpc>
                <a:spcPct val="90000"/>
              </a:lnSpc>
            </a:pPr>
            <a:r>
              <a:rPr lang="en-US" sz="3300" b="0">
                <a:effectLst/>
                <a:latin typeface="Menlo" panose="020B0609030804020204" pitchFamily="49" charset="0"/>
              </a:rPr>
              <a:t>Operating Expense Analysis:</a:t>
            </a:r>
            <a:endParaRPr lang="en-IL" sz="3300"/>
          </a:p>
        </p:txBody>
      </p:sp>
      <p:pic>
        <p:nvPicPr>
          <p:cNvPr id="7" name="Picture 6" descr="A comparison of a graph&#10;&#10;Description automatically generated">
            <a:extLst>
              <a:ext uri="{FF2B5EF4-FFF2-40B4-BE49-F238E27FC236}">
                <a16:creationId xmlns:a16="http://schemas.microsoft.com/office/drawing/2014/main" id="{C8436A00-5EFD-1EE9-E329-C1AEA56E3722}"/>
              </a:ext>
            </a:extLst>
          </p:cNvPr>
          <p:cNvPicPr>
            <a:picLocks noChangeAspect="1"/>
          </p:cNvPicPr>
          <p:nvPr/>
        </p:nvPicPr>
        <p:blipFill>
          <a:blip r:embed="rId3"/>
          <a:stretch>
            <a:fillRect/>
          </a:stretch>
        </p:blipFill>
        <p:spPr>
          <a:xfrm>
            <a:off x="187831" y="391783"/>
            <a:ext cx="5909022" cy="2939740"/>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Content Placeholder 4" descr="A graph of a bar chart&#10;&#10;Description automatically generated with medium confidence">
            <a:extLst>
              <a:ext uri="{FF2B5EF4-FFF2-40B4-BE49-F238E27FC236}">
                <a16:creationId xmlns:a16="http://schemas.microsoft.com/office/drawing/2014/main" id="{44A5CEC6-1D18-DE53-F1AA-6CA484763E25}"/>
              </a:ext>
            </a:extLst>
          </p:cNvPr>
          <p:cNvPicPr>
            <a:picLocks noChangeAspect="1"/>
          </p:cNvPicPr>
          <p:nvPr/>
        </p:nvPicPr>
        <p:blipFill>
          <a:blip r:embed="rId4"/>
          <a:stretch>
            <a:fillRect/>
          </a:stretch>
        </p:blipFill>
        <p:spPr>
          <a:xfrm>
            <a:off x="187830" y="3545697"/>
            <a:ext cx="5930131" cy="287611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1" name="Content Placeholder 10">
            <a:extLst>
              <a:ext uri="{FF2B5EF4-FFF2-40B4-BE49-F238E27FC236}">
                <a16:creationId xmlns:a16="http://schemas.microsoft.com/office/drawing/2014/main" id="{C36398F6-95B0-A3C0-323D-3B08521929DF}"/>
              </a:ext>
            </a:extLst>
          </p:cNvPr>
          <p:cNvSpPr>
            <a:spLocks noGrp="1"/>
          </p:cNvSpPr>
          <p:nvPr>
            <p:ph idx="1"/>
          </p:nvPr>
        </p:nvSpPr>
        <p:spPr>
          <a:xfrm>
            <a:off x="6717278" y="2142067"/>
            <a:ext cx="4509964" cy="3853216"/>
          </a:xfrm>
        </p:spPr>
        <p:txBody>
          <a:bodyPr>
            <a:normAutofit/>
          </a:bodyPr>
          <a:lstStyle/>
          <a:p>
            <a:r>
              <a:rPr lang="en-US" b="0" dirty="0">
                <a:solidFill>
                  <a:srgbClr val="CCCCCC"/>
                </a:solidFill>
                <a:effectLst/>
                <a:latin typeface="Menlo" panose="020B0609030804020204" pitchFamily="49" charset="0"/>
              </a:rPr>
              <a:t>Conversely, expenses of the company increased in all departments</a:t>
            </a:r>
          </a:p>
          <a:p>
            <a:r>
              <a:rPr lang="en-US" b="0" dirty="0">
                <a:solidFill>
                  <a:srgbClr val="CCCCCC"/>
                </a:solidFill>
                <a:effectLst/>
                <a:latin typeface="Menlo" panose="020B0609030804020204" pitchFamily="49" charset="0"/>
              </a:rPr>
              <a:t>The operating income plummeted from a positive $150.4 million in Q2 to a negative $16.7 million in Q3. Similarly, the net income dropped from a positive $119.5 million in Q2 to a negative $61.2 million in Q3.</a:t>
            </a:r>
          </a:p>
          <a:p>
            <a:endParaRPr lang="en-US" dirty="0"/>
          </a:p>
        </p:txBody>
      </p:sp>
    </p:spTree>
    <p:extLst>
      <p:ext uri="{BB962C8B-B14F-4D97-AF65-F5344CB8AC3E}">
        <p14:creationId xmlns:p14="http://schemas.microsoft.com/office/powerpoint/2010/main" val="394221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6A59E-3A54-9791-F19C-3A7409F6A306}"/>
              </a:ext>
            </a:extLst>
          </p:cNvPr>
          <p:cNvSpPr>
            <a:spLocks noGrp="1"/>
          </p:cNvSpPr>
          <p:nvPr>
            <p:ph type="title"/>
          </p:nvPr>
        </p:nvSpPr>
        <p:spPr>
          <a:xfrm>
            <a:off x="7633348" y="696333"/>
            <a:ext cx="3263390" cy="1035579"/>
          </a:xfrm>
        </p:spPr>
        <p:txBody>
          <a:bodyPr>
            <a:normAutofit fontScale="90000"/>
          </a:bodyPr>
          <a:lstStyle/>
          <a:p>
            <a:pPr>
              <a:lnSpc>
                <a:spcPct val="90000"/>
              </a:lnSpc>
            </a:pPr>
            <a:r>
              <a:rPr lang="en-US" sz="2500" b="0" dirty="0">
                <a:effectLst/>
                <a:latin typeface="Menlo" panose="020B0609030804020204" pitchFamily="49" charset="0"/>
              </a:rPr>
              <a:t>Efficiency Analysis:</a:t>
            </a:r>
            <a:br>
              <a:rPr lang="en-US" sz="2500" b="0" dirty="0">
                <a:effectLst/>
                <a:latin typeface="Menlo" panose="020B0609030804020204" pitchFamily="49" charset="0"/>
              </a:rPr>
            </a:br>
            <a:endParaRPr lang="en-IL" sz="2500" dirty="0"/>
          </a:p>
        </p:txBody>
      </p:sp>
      <p:sp>
        <p:nvSpPr>
          <p:cNvPr id="18" name="Rounded Rectangle 20">
            <a:extLst>
              <a:ext uri="{FF2B5EF4-FFF2-40B4-BE49-F238E27FC236}">
                <a16:creationId xmlns:a16="http://schemas.microsoft.com/office/drawing/2014/main" id="{1E810799-53B3-48A3-B8B6-233E2C31E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633" y="620116"/>
            <a:ext cx="3038668"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of blue rectangles&#10;&#10;Description automatically generated">
            <a:extLst>
              <a:ext uri="{FF2B5EF4-FFF2-40B4-BE49-F238E27FC236}">
                <a16:creationId xmlns:a16="http://schemas.microsoft.com/office/drawing/2014/main" id="{92B9F700-7CCA-2CD6-7F1F-3D9E0FC1EAC0}"/>
              </a:ext>
            </a:extLst>
          </p:cNvPr>
          <p:cNvPicPr>
            <a:picLocks noChangeAspect="1"/>
          </p:cNvPicPr>
          <p:nvPr/>
        </p:nvPicPr>
        <p:blipFill>
          <a:blip r:embed="rId3"/>
          <a:stretch>
            <a:fillRect/>
          </a:stretch>
        </p:blipFill>
        <p:spPr>
          <a:xfrm>
            <a:off x="778933" y="1026329"/>
            <a:ext cx="2806511" cy="1901411"/>
          </a:xfrm>
          <a:prstGeom prst="roundRect">
            <a:avLst>
              <a:gd name="adj" fmla="val 5453"/>
            </a:avLst>
          </a:prstGeom>
          <a:ln w="50800" cap="sq" cmpd="dbl">
            <a:noFill/>
            <a:miter lim="800000"/>
          </a:ln>
          <a:effectLst/>
        </p:spPr>
      </p:pic>
      <p:sp>
        <p:nvSpPr>
          <p:cNvPr id="20" name="Rounded Rectangle 22">
            <a:extLst>
              <a:ext uri="{FF2B5EF4-FFF2-40B4-BE49-F238E27FC236}">
                <a16:creationId xmlns:a16="http://schemas.microsoft.com/office/drawing/2014/main" id="{55DAC066-83AD-4523-8B30-7BDAF0EA5D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9325" y="620116"/>
            <a:ext cx="3041490"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blue rectangular bars&#10;&#10;Description automatically generated">
            <a:extLst>
              <a:ext uri="{FF2B5EF4-FFF2-40B4-BE49-F238E27FC236}">
                <a16:creationId xmlns:a16="http://schemas.microsoft.com/office/drawing/2014/main" id="{7F738024-5589-F7F7-9EDD-E9543034AAFA}"/>
              </a:ext>
            </a:extLst>
          </p:cNvPr>
          <p:cNvPicPr>
            <a:picLocks noChangeAspect="1"/>
          </p:cNvPicPr>
          <p:nvPr/>
        </p:nvPicPr>
        <p:blipFill>
          <a:blip r:embed="rId4"/>
          <a:stretch>
            <a:fillRect/>
          </a:stretch>
        </p:blipFill>
        <p:spPr>
          <a:xfrm>
            <a:off x="4001649" y="1023499"/>
            <a:ext cx="2814866" cy="1907071"/>
          </a:xfrm>
          <a:prstGeom prst="roundRect">
            <a:avLst>
              <a:gd name="adj" fmla="val 5453"/>
            </a:avLst>
          </a:prstGeom>
          <a:ln w="50800" cap="sq" cmpd="dbl">
            <a:noFill/>
            <a:miter lim="800000"/>
          </a:ln>
          <a:effectLst/>
        </p:spPr>
      </p:pic>
      <p:sp>
        <p:nvSpPr>
          <p:cNvPr id="22" name="Rounded Rectangle 16">
            <a:extLst>
              <a:ext uri="{FF2B5EF4-FFF2-40B4-BE49-F238E27FC236}">
                <a16:creationId xmlns:a16="http://schemas.microsoft.com/office/drawing/2014/main" id="{D2645148-2B7E-4CB8-B463-1E628D4EF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633" y="3515716"/>
            <a:ext cx="304149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of blue rectangular bars&#10;&#10;Description automatically generated">
            <a:extLst>
              <a:ext uri="{FF2B5EF4-FFF2-40B4-BE49-F238E27FC236}">
                <a16:creationId xmlns:a16="http://schemas.microsoft.com/office/drawing/2014/main" id="{703C1B0F-1856-A7C4-D77A-5D42458B8ED2}"/>
              </a:ext>
            </a:extLst>
          </p:cNvPr>
          <p:cNvPicPr>
            <a:picLocks noChangeAspect="1"/>
          </p:cNvPicPr>
          <p:nvPr/>
        </p:nvPicPr>
        <p:blipFill>
          <a:blip r:embed="rId5"/>
          <a:stretch>
            <a:fillRect/>
          </a:stretch>
        </p:blipFill>
        <p:spPr>
          <a:xfrm>
            <a:off x="778933" y="3921929"/>
            <a:ext cx="2806511" cy="1901411"/>
          </a:xfrm>
          <a:prstGeom prst="roundRect">
            <a:avLst>
              <a:gd name="adj" fmla="val 5453"/>
            </a:avLst>
          </a:prstGeom>
          <a:ln w="50800" cap="sq" cmpd="dbl">
            <a:noFill/>
            <a:miter lim="800000"/>
          </a:ln>
          <a:effectLst/>
        </p:spPr>
      </p:pic>
      <p:sp>
        <p:nvSpPr>
          <p:cNvPr id="24" name="Rounded Rectangle 18">
            <a:extLst>
              <a:ext uri="{FF2B5EF4-FFF2-40B4-BE49-F238E27FC236}">
                <a16:creationId xmlns:a16="http://schemas.microsoft.com/office/drawing/2014/main" id="{D6F48197-D2EA-41BB-BC18-A82753008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9325" y="3515716"/>
            <a:ext cx="3041490"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blue bars&#10;&#10;Description automatically generated">
            <a:extLst>
              <a:ext uri="{FF2B5EF4-FFF2-40B4-BE49-F238E27FC236}">
                <a16:creationId xmlns:a16="http://schemas.microsoft.com/office/drawing/2014/main" id="{85CFF143-E43B-980F-3A31-DDE1B53D0C50}"/>
              </a:ext>
            </a:extLst>
          </p:cNvPr>
          <p:cNvPicPr>
            <a:picLocks noChangeAspect="1"/>
          </p:cNvPicPr>
          <p:nvPr/>
        </p:nvPicPr>
        <p:blipFill>
          <a:blip r:embed="rId6"/>
          <a:stretch>
            <a:fillRect/>
          </a:stretch>
        </p:blipFill>
        <p:spPr>
          <a:xfrm>
            <a:off x="4001649" y="3943729"/>
            <a:ext cx="2814866" cy="1857811"/>
          </a:xfrm>
          <a:prstGeom prst="roundRect">
            <a:avLst>
              <a:gd name="adj" fmla="val 5453"/>
            </a:avLst>
          </a:prstGeom>
          <a:ln w="50800" cap="sq" cmpd="dbl">
            <a:noFill/>
            <a:miter lim="800000"/>
          </a:ln>
          <a:effectLst/>
        </p:spPr>
      </p:pic>
      <p:sp>
        <p:nvSpPr>
          <p:cNvPr id="15" name="Content Placeholder 14">
            <a:extLst>
              <a:ext uri="{FF2B5EF4-FFF2-40B4-BE49-F238E27FC236}">
                <a16:creationId xmlns:a16="http://schemas.microsoft.com/office/drawing/2014/main" id="{B6A049A2-21E2-9285-FBAF-F8200CC9BC05}"/>
              </a:ext>
            </a:extLst>
          </p:cNvPr>
          <p:cNvSpPr>
            <a:spLocks noGrp="1"/>
          </p:cNvSpPr>
          <p:nvPr>
            <p:ph idx="1"/>
          </p:nvPr>
        </p:nvSpPr>
        <p:spPr>
          <a:xfrm>
            <a:off x="7553834" y="2142066"/>
            <a:ext cx="3973533" cy="4322343"/>
          </a:xfrm>
        </p:spPr>
        <p:txBody>
          <a:bodyPr>
            <a:normAutofit fontScale="92500" lnSpcReduction="10000"/>
          </a:bodyPr>
          <a:lstStyle/>
          <a:p>
            <a:r>
              <a:rPr lang="en-US" b="0" dirty="0">
                <a:solidFill>
                  <a:srgbClr val="CCCCCC"/>
                </a:solidFill>
                <a:effectLst/>
                <a:latin typeface="Menlo" panose="020B0609030804020204" pitchFamily="49" charset="0"/>
              </a:rPr>
              <a:t>A lower value for Inventory Turnover (Slow Inventory Movement, Decreased Sales)</a:t>
            </a:r>
          </a:p>
          <a:p>
            <a:r>
              <a:rPr lang="en-US" b="0" dirty="0">
                <a:solidFill>
                  <a:srgbClr val="CCCCCC"/>
                </a:solidFill>
                <a:effectLst/>
                <a:latin typeface="Menlo" panose="020B0609030804020204" pitchFamily="49" charset="0"/>
              </a:rPr>
              <a:t>Increase in the inventory (decline in sales)</a:t>
            </a:r>
          </a:p>
          <a:p>
            <a:r>
              <a:rPr lang="en-US" b="0" dirty="0">
                <a:solidFill>
                  <a:srgbClr val="CCCCCC"/>
                </a:solidFill>
                <a:effectLst/>
                <a:latin typeface="Menlo" panose="020B0609030804020204" pitchFamily="49" charset="0"/>
              </a:rPr>
              <a:t>Decrease in the Accounts Receivable Turnover (taking longer to collect payments from its customers)</a:t>
            </a:r>
          </a:p>
          <a:p>
            <a:r>
              <a:rPr lang="en-US" b="0" dirty="0">
                <a:solidFill>
                  <a:srgbClr val="CCCCCC"/>
                </a:solidFill>
                <a:effectLst/>
                <a:latin typeface="Menlo" panose="020B0609030804020204" pitchFamily="49" charset="0"/>
              </a:rPr>
              <a:t>Decrease in the Accounts Payable Turnover (slowdown in the company's payment cycle)</a:t>
            </a:r>
          </a:p>
          <a:p>
            <a:endParaRPr lang="en-US" b="0"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endParaRPr lang="en-US" dirty="0"/>
          </a:p>
        </p:txBody>
      </p:sp>
    </p:spTree>
    <p:extLst>
      <p:ext uri="{BB962C8B-B14F-4D97-AF65-F5344CB8AC3E}">
        <p14:creationId xmlns:p14="http://schemas.microsoft.com/office/powerpoint/2010/main" val="121008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a line and a line&#10;&#10;Description automatically generated">
            <a:extLst>
              <a:ext uri="{FF2B5EF4-FFF2-40B4-BE49-F238E27FC236}">
                <a16:creationId xmlns:a16="http://schemas.microsoft.com/office/drawing/2014/main" id="{D9A81A99-8199-B5E1-6E35-1D220594F851}"/>
              </a:ext>
            </a:extLst>
          </p:cNvPr>
          <p:cNvPicPr>
            <a:picLocks noChangeAspect="1"/>
          </p:cNvPicPr>
          <p:nvPr/>
        </p:nvPicPr>
        <p:blipFill rotWithShape="1">
          <a:blip r:embed="rId2">
            <a:alphaModFix amt="25000"/>
          </a:blip>
          <a:srcRect b="5462"/>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9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A9104B0C-CE3A-7CFE-E9A4-83FC2367FBDD}"/>
              </a:ext>
            </a:extLst>
          </p:cNvPr>
          <p:cNvSpPr>
            <a:spLocks noGrp="1"/>
          </p:cNvSpPr>
          <p:nvPr>
            <p:ph type="title"/>
          </p:nvPr>
        </p:nvSpPr>
        <p:spPr>
          <a:xfrm>
            <a:off x="6005947" y="1256145"/>
            <a:ext cx="10131425" cy="1456267"/>
          </a:xfrm>
        </p:spPr>
        <p:txBody>
          <a:bodyPr>
            <a:normAutofit/>
          </a:bodyPr>
          <a:lstStyle/>
          <a:p>
            <a:r>
              <a:rPr lang="en-US" b="0" dirty="0">
                <a:effectLst/>
                <a:latin typeface="Menlo" panose="020B0609030804020204" pitchFamily="49" charset="0"/>
              </a:rPr>
              <a:t>Liquidity Analysis: </a:t>
            </a:r>
            <a:endParaRPr lang="en-IL" dirty="0"/>
          </a:p>
        </p:txBody>
      </p:sp>
      <p:sp>
        <p:nvSpPr>
          <p:cNvPr id="3" name="Content Placeholder 2">
            <a:extLst>
              <a:ext uri="{FF2B5EF4-FFF2-40B4-BE49-F238E27FC236}">
                <a16:creationId xmlns:a16="http://schemas.microsoft.com/office/drawing/2014/main" id="{F2A76140-29D6-7819-2820-49CD29FDA261}"/>
              </a:ext>
            </a:extLst>
          </p:cNvPr>
          <p:cNvSpPr>
            <a:spLocks noGrp="1"/>
          </p:cNvSpPr>
          <p:nvPr>
            <p:ph idx="1"/>
          </p:nvPr>
        </p:nvSpPr>
        <p:spPr>
          <a:xfrm>
            <a:off x="1729510" y="2640830"/>
            <a:ext cx="10131425" cy="3649133"/>
          </a:xfrm>
        </p:spPr>
        <p:txBody>
          <a:bodyPr>
            <a:normAutofit/>
          </a:bodyPr>
          <a:lstStyle/>
          <a:p>
            <a:r>
              <a:rPr lang="en-US" b="0" dirty="0">
                <a:effectLst/>
                <a:latin typeface="Menlo" panose="020B0609030804020204" pitchFamily="49" charset="0"/>
              </a:rPr>
              <a:t>In the Liquidity Analysis, we can evaluate the company's ability to meet its short-term obligations using the following ratios: Current Ratio and Quick Ratio (Acid-Test Ratio)</a:t>
            </a:r>
          </a:p>
          <a:p>
            <a:endParaRPr lang="en-US" b="0" dirty="0">
              <a:effectLst/>
              <a:latin typeface="Menlo" panose="020B0609030804020204" pitchFamily="49" charset="0"/>
            </a:endParaRPr>
          </a:p>
          <a:p>
            <a:br>
              <a:rPr lang="en-US" b="0" dirty="0">
                <a:effectLst/>
                <a:latin typeface="Menlo" panose="020B0609030804020204" pitchFamily="49" charset="0"/>
              </a:rPr>
            </a:br>
            <a:endParaRPr lang="en-US" b="0" dirty="0">
              <a:effectLst/>
              <a:latin typeface="Menlo" panose="020B0609030804020204" pitchFamily="49" charset="0"/>
            </a:endParaRPr>
          </a:p>
          <a:p>
            <a:endParaRPr lang="en-IL" dirty="0"/>
          </a:p>
        </p:txBody>
      </p:sp>
    </p:spTree>
    <p:extLst>
      <p:ext uri="{BB962C8B-B14F-4D97-AF65-F5344CB8AC3E}">
        <p14:creationId xmlns:p14="http://schemas.microsoft.com/office/powerpoint/2010/main" val="1940011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8573C-7954-328F-0C1F-3DD1BFA9C6A3}"/>
              </a:ext>
            </a:extLst>
          </p:cNvPr>
          <p:cNvSpPr>
            <a:spLocks noGrp="1"/>
          </p:cNvSpPr>
          <p:nvPr>
            <p:ph type="title"/>
          </p:nvPr>
        </p:nvSpPr>
        <p:spPr>
          <a:xfrm>
            <a:off x="622190" y="163748"/>
            <a:ext cx="10131425" cy="1442416"/>
          </a:xfrm>
        </p:spPr>
        <p:txBody>
          <a:bodyPr>
            <a:normAutofit fontScale="90000"/>
          </a:bodyPr>
          <a:lstStyle/>
          <a:p>
            <a:r>
              <a:rPr lang="en-US" b="0" dirty="0">
                <a:solidFill>
                  <a:srgbClr val="CCCCCC"/>
                </a:solidFill>
                <a:effectLst/>
                <a:latin typeface="Menlo" panose="020B0609030804020204" pitchFamily="49" charset="0"/>
              </a:rPr>
              <a:t>Debt Management Analysis:</a:t>
            </a:r>
            <a:br>
              <a:rPr lang="en-US" b="0" dirty="0">
                <a:solidFill>
                  <a:srgbClr val="CCCCCC"/>
                </a:solidFill>
                <a:effectLst/>
                <a:latin typeface="Menlo" panose="020B0609030804020204" pitchFamily="49" charset="0"/>
              </a:rPr>
            </a:br>
            <a:br>
              <a:rPr lang="en-US" b="0" dirty="0">
                <a:solidFill>
                  <a:srgbClr val="CCCCCC"/>
                </a:solidFill>
                <a:effectLst/>
                <a:latin typeface="Menlo" panose="020B0609030804020204" pitchFamily="49" charset="0"/>
              </a:rPr>
            </a:br>
            <a:endParaRPr lang="en-IL" dirty="0"/>
          </a:p>
        </p:txBody>
      </p:sp>
      <p:sp>
        <p:nvSpPr>
          <p:cNvPr id="3" name="Content Placeholder 2">
            <a:extLst>
              <a:ext uri="{FF2B5EF4-FFF2-40B4-BE49-F238E27FC236}">
                <a16:creationId xmlns:a16="http://schemas.microsoft.com/office/drawing/2014/main" id="{1706D1F8-C061-D4B1-07A1-CAE51EE2A543}"/>
              </a:ext>
            </a:extLst>
          </p:cNvPr>
          <p:cNvSpPr>
            <a:spLocks noGrp="1"/>
          </p:cNvSpPr>
          <p:nvPr>
            <p:ph idx="1"/>
          </p:nvPr>
        </p:nvSpPr>
        <p:spPr>
          <a:xfrm>
            <a:off x="407505" y="3577895"/>
            <a:ext cx="10131425" cy="1240404"/>
          </a:xfrm>
        </p:spPr>
        <p:txBody>
          <a:bodyPr/>
          <a:lstStyle/>
          <a:p>
            <a:r>
              <a:rPr lang="en-US" b="0" dirty="0">
                <a:solidFill>
                  <a:srgbClr val="CCCCCC"/>
                </a:solidFill>
                <a:effectLst/>
                <a:latin typeface="Menlo" panose="020B0609030804020204" pitchFamily="49" charset="0"/>
              </a:rPr>
              <a:t>EBITDA indicates how well the company</a:t>
            </a:r>
          </a:p>
          <a:p>
            <a:pPr marL="0" indent="0">
              <a:buNone/>
            </a:pPr>
            <a:r>
              <a:rPr lang="en-US" b="0" dirty="0">
                <a:solidFill>
                  <a:srgbClr val="CCCCCC"/>
                </a:solidFill>
                <a:effectLst/>
                <a:latin typeface="Menlo" panose="020B0609030804020204" pitchFamily="49" charset="0"/>
              </a:rPr>
              <a:t> is managing its day-to-day operations</a:t>
            </a:r>
            <a:endParaRPr lang="en-IL" dirty="0"/>
          </a:p>
        </p:txBody>
      </p:sp>
      <p:pic>
        <p:nvPicPr>
          <p:cNvPr id="5" name="Picture 4" descr="A graph with a red line&#10;&#10;Description automatically generated">
            <a:extLst>
              <a:ext uri="{FF2B5EF4-FFF2-40B4-BE49-F238E27FC236}">
                <a16:creationId xmlns:a16="http://schemas.microsoft.com/office/drawing/2014/main" id="{B98D0747-3FFF-E1C8-57B3-84A49D49BF0A}"/>
              </a:ext>
            </a:extLst>
          </p:cNvPr>
          <p:cNvPicPr>
            <a:picLocks noChangeAspect="1"/>
          </p:cNvPicPr>
          <p:nvPr/>
        </p:nvPicPr>
        <p:blipFill>
          <a:blip r:embed="rId2"/>
          <a:stretch>
            <a:fillRect/>
          </a:stretch>
        </p:blipFill>
        <p:spPr>
          <a:xfrm>
            <a:off x="622190" y="737290"/>
            <a:ext cx="5325300" cy="3003037"/>
          </a:xfrm>
          <a:prstGeom prst="rect">
            <a:avLst/>
          </a:prstGeom>
        </p:spPr>
      </p:pic>
      <p:pic>
        <p:nvPicPr>
          <p:cNvPr id="7" name="Picture 6" descr="A graph of the same number of the same number of the same number of the same number of the same number of the same number of the same number of the same number of the same number of&#10;&#10;Description automatically generated">
            <a:extLst>
              <a:ext uri="{FF2B5EF4-FFF2-40B4-BE49-F238E27FC236}">
                <a16:creationId xmlns:a16="http://schemas.microsoft.com/office/drawing/2014/main" id="{AE51866B-138C-4A57-1AAE-D5836BF9E017}"/>
              </a:ext>
            </a:extLst>
          </p:cNvPr>
          <p:cNvPicPr>
            <a:picLocks noChangeAspect="1"/>
          </p:cNvPicPr>
          <p:nvPr/>
        </p:nvPicPr>
        <p:blipFill>
          <a:blip r:embed="rId3"/>
          <a:stretch>
            <a:fillRect/>
          </a:stretch>
        </p:blipFill>
        <p:spPr>
          <a:xfrm>
            <a:off x="6169723" y="748196"/>
            <a:ext cx="5834096" cy="2981223"/>
          </a:xfrm>
          <a:prstGeom prst="rect">
            <a:avLst/>
          </a:prstGeom>
        </p:spPr>
      </p:pic>
      <p:sp>
        <p:nvSpPr>
          <p:cNvPr id="9" name="TextBox 8">
            <a:extLst>
              <a:ext uri="{FF2B5EF4-FFF2-40B4-BE49-F238E27FC236}">
                <a16:creationId xmlns:a16="http://schemas.microsoft.com/office/drawing/2014/main" id="{D7BA1FAF-A704-0230-2E9D-52DAEE70F4C3}"/>
              </a:ext>
            </a:extLst>
          </p:cNvPr>
          <p:cNvSpPr txBox="1"/>
          <p:nvPr/>
        </p:nvSpPr>
        <p:spPr>
          <a:xfrm>
            <a:off x="707580" y="4786814"/>
            <a:ext cx="10479819" cy="1077218"/>
          </a:xfrm>
          <a:prstGeom prst="rect">
            <a:avLst/>
          </a:prstGeom>
          <a:noFill/>
        </p:spPr>
        <p:txBody>
          <a:bodyPr wrap="square" rtlCol="0">
            <a:spAutoFit/>
          </a:bodyPr>
          <a:lstStyle/>
          <a:p>
            <a:r>
              <a:rPr lang="en-US" sz="3200" b="0" dirty="0">
                <a:solidFill>
                  <a:srgbClr val="CCCCCC"/>
                </a:solidFill>
                <a:effectLst/>
                <a:latin typeface="Menlo" panose="020B0609030804020204" pitchFamily="49" charset="0"/>
              </a:rPr>
              <a:t>Earnings per Share (EPS)</a:t>
            </a:r>
          </a:p>
          <a:p>
            <a:r>
              <a:rPr lang="en-US" sz="3200" b="0" dirty="0">
                <a:solidFill>
                  <a:srgbClr val="CCCCCC"/>
                </a:solidFill>
                <a:effectLst/>
                <a:latin typeface="Menlo" panose="020B0609030804020204" pitchFamily="49" charset="0"/>
              </a:rPr>
              <a:t> Analysis:</a:t>
            </a:r>
          </a:p>
        </p:txBody>
      </p:sp>
      <p:pic>
        <p:nvPicPr>
          <p:cNvPr id="11" name="Picture 10" descr="A graph with green line and blue line&#10;&#10;Description automatically generated">
            <a:extLst>
              <a:ext uri="{FF2B5EF4-FFF2-40B4-BE49-F238E27FC236}">
                <a16:creationId xmlns:a16="http://schemas.microsoft.com/office/drawing/2014/main" id="{4656DEE7-7D74-12C2-ED4B-B23ED1D776A4}"/>
              </a:ext>
            </a:extLst>
          </p:cNvPr>
          <p:cNvPicPr>
            <a:picLocks noChangeAspect="1"/>
          </p:cNvPicPr>
          <p:nvPr/>
        </p:nvPicPr>
        <p:blipFill>
          <a:blip r:embed="rId4"/>
          <a:stretch>
            <a:fillRect/>
          </a:stretch>
        </p:blipFill>
        <p:spPr>
          <a:xfrm>
            <a:off x="6989198" y="3840288"/>
            <a:ext cx="5014622" cy="2986235"/>
          </a:xfrm>
          <a:prstGeom prst="rect">
            <a:avLst/>
          </a:prstGeom>
        </p:spPr>
      </p:pic>
    </p:spTree>
    <p:extLst>
      <p:ext uri="{BB962C8B-B14F-4D97-AF65-F5344CB8AC3E}">
        <p14:creationId xmlns:p14="http://schemas.microsoft.com/office/powerpoint/2010/main" val="3254016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olar panel and wind turbines on a small island&#10;&#10;Description automatically generated">
            <a:extLst>
              <a:ext uri="{FF2B5EF4-FFF2-40B4-BE49-F238E27FC236}">
                <a16:creationId xmlns:a16="http://schemas.microsoft.com/office/drawing/2014/main" id="{1455B1B2-BCF4-156D-AFA7-84DB7EF5709E}"/>
              </a:ext>
            </a:extLst>
          </p:cNvPr>
          <p:cNvPicPr>
            <a:picLocks noChangeAspect="1"/>
          </p:cNvPicPr>
          <p:nvPr/>
        </p:nvPicPr>
        <p:blipFill rotWithShape="1">
          <a:blip r:embed="rId2">
            <a:alphaModFix amt="25000"/>
          </a:blip>
          <a:srcRect t="1573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9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72D84B1F-DAB1-A3B9-952D-17AB83F6F176}"/>
              </a:ext>
            </a:extLst>
          </p:cNvPr>
          <p:cNvSpPr>
            <a:spLocks noGrp="1"/>
          </p:cNvSpPr>
          <p:nvPr>
            <p:ph type="title"/>
          </p:nvPr>
        </p:nvSpPr>
        <p:spPr>
          <a:xfrm>
            <a:off x="685801" y="609600"/>
            <a:ext cx="10131425" cy="1456267"/>
          </a:xfrm>
        </p:spPr>
        <p:txBody>
          <a:bodyPr>
            <a:normAutofit/>
          </a:bodyPr>
          <a:lstStyle/>
          <a:p>
            <a:endParaRPr lang="en-IL"/>
          </a:p>
        </p:txBody>
      </p:sp>
      <p:sp>
        <p:nvSpPr>
          <p:cNvPr id="3" name="Content Placeholder 2">
            <a:extLst>
              <a:ext uri="{FF2B5EF4-FFF2-40B4-BE49-F238E27FC236}">
                <a16:creationId xmlns:a16="http://schemas.microsoft.com/office/drawing/2014/main" id="{AAAE73AA-5510-CC7E-CC64-9237E2EE7AF8}"/>
              </a:ext>
            </a:extLst>
          </p:cNvPr>
          <p:cNvSpPr>
            <a:spLocks noGrp="1"/>
          </p:cNvSpPr>
          <p:nvPr>
            <p:ph idx="1"/>
          </p:nvPr>
        </p:nvSpPr>
        <p:spPr>
          <a:xfrm>
            <a:off x="685801" y="2142067"/>
            <a:ext cx="10131425" cy="3649133"/>
          </a:xfrm>
        </p:spPr>
        <p:txBody>
          <a:bodyPr>
            <a:normAutofit/>
          </a:bodyPr>
          <a:lstStyle/>
          <a:p>
            <a:pPr marL="0" indent="0">
              <a:buNone/>
            </a:pPr>
            <a:r>
              <a:rPr lang="en-US" b="0">
                <a:effectLst/>
                <a:latin typeface="Menlo" panose="020B0609030804020204" pitchFamily="49" charset="0"/>
              </a:rPr>
              <a:t>The decision to delve into the solar industry stems from its increasing significance in the global energy landscape. With growing concerns about climate change and the transition towards renewable energy sources, understanding the dynamics and trends within the solar sector is crucial. Moreover, solar energy presents a promising avenue for sustainable development, offering environmentally friendly alternatives to traditional energy sources.</a:t>
            </a:r>
          </a:p>
          <a:p>
            <a:endParaRPr lang="en-IL" dirty="0"/>
          </a:p>
        </p:txBody>
      </p:sp>
    </p:spTree>
    <p:extLst>
      <p:ext uri="{BB962C8B-B14F-4D97-AF65-F5344CB8AC3E}">
        <p14:creationId xmlns:p14="http://schemas.microsoft.com/office/powerpoint/2010/main" val="1846997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FE5D6-5AE2-3FAC-9C95-A152438887AB}"/>
              </a:ext>
            </a:extLst>
          </p:cNvPr>
          <p:cNvSpPr>
            <a:spLocks noGrp="1"/>
          </p:cNvSpPr>
          <p:nvPr>
            <p:ph type="title"/>
          </p:nvPr>
        </p:nvSpPr>
        <p:spPr>
          <a:xfrm>
            <a:off x="7865806" y="643463"/>
            <a:ext cx="3706762" cy="1608124"/>
          </a:xfrm>
        </p:spPr>
        <p:txBody>
          <a:bodyPr>
            <a:normAutofit fontScale="90000"/>
          </a:bodyPr>
          <a:lstStyle/>
          <a:p>
            <a:pPr>
              <a:lnSpc>
                <a:spcPct val="90000"/>
              </a:lnSpc>
            </a:pPr>
            <a:r>
              <a:rPr lang="en-US" sz="1700" b="0">
                <a:effectLst/>
                <a:latin typeface="Menlo" panose="020B0609030804020204" pitchFamily="49" charset="0"/>
              </a:rPr>
              <a:t>the financial statements analysis underscored the importance of monitoring key financial metrics for assessing the company's performance and predicting its stock market behavior.</a:t>
            </a:r>
            <a:endParaRPr lang="en-IL" sz="1700"/>
          </a:p>
        </p:txBody>
      </p:sp>
      <p:pic>
        <p:nvPicPr>
          <p:cNvPr id="5" name="Content Placeholder 4" descr="A graph of a number of sales&#10;&#10;Description automatically generated with medium confidence">
            <a:extLst>
              <a:ext uri="{FF2B5EF4-FFF2-40B4-BE49-F238E27FC236}">
                <a16:creationId xmlns:a16="http://schemas.microsoft.com/office/drawing/2014/main" id="{27BEEB6B-F709-6929-5EBF-158F492E9A6E}"/>
              </a:ext>
            </a:extLst>
          </p:cNvPr>
          <p:cNvPicPr>
            <a:picLocks noChangeAspect="1"/>
          </p:cNvPicPr>
          <p:nvPr/>
        </p:nvPicPr>
        <p:blipFill>
          <a:blip r:embed="rId3"/>
          <a:stretch>
            <a:fillRect/>
          </a:stretch>
        </p:blipFill>
        <p:spPr>
          <a:xfrm>
            <a:off x="339593" y="770966"/>
            <a:ext cx="7372078" cy="490243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1" name="Content Placeholder 8">
            <a:extLst>
              <a:ext uri="{FF2B5EF4-FFF2-40B4-BE49-F238E27FC236}">
                <a16:creationId xmlns:a16="http://schemas.microsoft.com/office/drawing/2014/main" id="{5833184F-1270-D159-9BE7-86473676F731}"/>
              </a:ext>
            </a:extLst>
          </p:cNvPr>
          <p:cNvSpPr>
            <a:spLocks noGrp="1"/>
          </p:cNvSpPr>
          <p:nvPr>
            <p:ph idx="1"/>
          </p:nvPr>
        </p:nvSpPr>
        <p:spPr>
          <a:xfrm>
            <a:off x="7865806" y="1457936"/>
            <a:ext cx="3706762" cy="3972232"/>
          </a:xfrm>
        </p:spPr>
        <p:txBody>
          <a:bodyPr>
            <a:normAutofit/>
          </a:bodyPr>
          <a:lstStyle/>
          <a:p>
            <a:r>
              <a:rPr lang="en-US" dirty="0"/>
              <a:t>There is a high positive correlation between all provided financial metrics and stock prices.</a:t>
            </a:r>
          </a:p>
          <a:p>
            <a:r>
              <a:rPr lang="en-US" dirty="0"/>
              <a:t>When financial indicators fell, the company’s shares also fell.</a:t>
            </a:r>
          </a:p>
        </p:txBody>
      </p:sp>
    </p:spTree>
    <p:extLst>
      <p:ext uri="{BB962C8B-B14F-4D97-AF65-F5344CB8AC3E}">
        <p14:creationId xmlns:p14="http://schemas.microsoft.com/office/powerpoint/2010/main" val="613175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descr="A solar panels in a field&#10;&#10;Description automatically generated">
            <a:extLst>
              <a:ext uri="{FF2B5EF4-FFF2-40B4-BE49-F238E27FC236}">
                <a16:creationId xmlns:a16="http://schemas.microsoft.com/office/drawing/2014/main" id="{7C5F4A0B-7ECC-CC6E-9F9D-6E176232C5F5}"/>
              </a:ext>
            </a:extLst>
          </p:cNvPr>
          <p:cNvPicPr>
            <a:picLocks noChangeAspect="1"/>
          </p:cNvPicPr>
          <p:nvPr/>
        </p:nvPicPr>
        <p:blipFill rotWithShape="1">
          <a:blip r:embed="rId3"/>
          <a:srcRect t="7787"/>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0C8B7D16-051E-4562-B872-ABF369C457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Freeform 5">
            <a:extLst>
              <a:ext uri="{FF2B5EF4-FFF2-40B4-BE49-F238E27FC236}">
                <a16:creationId xmlns:a16="http://schemas.microsoft.com/office/drawing/2014/main" id="{ED10CF64-F588-4794-80E9-12CBA1784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16466" y="-18309"/>
            <a:ext cx="11159068" cy="6894618"/>
          </a:xfrm>
          <a:custGeom>
            <a:avLst/>
            <a:gdLst>
              <a:gd name="T0" fmla="*/ 2331 w 2331"/>
              <a:gd name="T1" fmla="*/ 721 h 1440"/>
              <a:gd name="T2" fmla="*/ 2082 w 2331"/>
              <a:gd name="T3" fmla="*/ 0 h 1440"/>
              <a:gd name="T4" fmla="*/ 249 w 2331"/>
              <a:gd name="T5" fmla="*/ 0 h 1440"/>
              <a:gd name="T6" fmla="*/ 0 w 2331"/>
              <a:gd name="T7" fmla="*/ 721 h 1440"/>
              <a:gd name="T8" fmla="*/ 248 w 2331"/>
              <a:gd name="T9" fmla="*/ 1440 h 1440"/>
              <a:gd name="T10" fmla="*/ 2083 w 2331"/>
              <a:gd name="T11" fmla="*/ 1440 h 1440"/>
              <a:gd name="T12" fmla="*/ 2331 w 2331"/>
              <a:gd name="T13" fmla="*/ 721 h 1440"/>
            </a:gdLst>
            <a:ahLst/>
            <a:cxnLst>
              <a:cxn ang="0">
                <a:pos x="T0" y="T1"/>
              </a:cxn>
              <a:cxn ang="0">
                <a:pos x="T2" y="T3"/>
              </a:cxn>
              <a:cxn ang="0">
                <a:pos x="T4" y="T5"/>
              </a:cxn>
              <a:cxn ang="0">
                <a:pos x="T6" y="T7"/>
              </a:cxn>
              <a:cxn ang="0">
                <a:pos x="T8" y="T9"/>
              </a:cxn>
              <a:cxn ang="0">
                <a:pos x="T10" y="T11"/>
              </a:cxn>
              <a:cxn ang="0">
                <a:pos x="T12" y="T13"/>
              </a:cxn>
            </a:cxnLst>
            <a:rect l="0" t="0" r="r" b="b"/>
            <a:pathLst>
              <a:path w="2331" h="1440">
                <a:moveTo>
                  <a:pt x="2331" y="721"/>
                </a:moveTo>
                <a:cubicBezTo>
                  <a:pt x="2331" y="449"/>
                  <a:pt x="2238" y="198"/>
                  <a:pt x="2082" y="0"/>
                </a:cubicBezTo>
                <a:cubicBezTo>
                  <a:pt x="249" y="0"/>
                  <a:pt x="249" y="0"/>
                  <a:pt x="249" y="0"/>
                </a:cubicBezTo>
                <a:cubicBezTo>
                  <a:pt x="93" y="198"/>
                  <a:pt x="0" y="449"/>
                  <a:pt x="0" y="721"/>
                </a:cubicBezTo>
                <a:cubicBezTo>
                  <a:pt x="0" y="992"/>
                  <a:pt x="92" y="1242"/>
                  <a:pt x="248" y="1440"/>
                </a:cubicBezTo>
                <a:cubicBezTo>
                  <a:pt x="2083" y="1440"/>
                  <a:pt x="2083" y="1440"/>
                  <a:pt x="2083" y="1440"/>
                </a:cubicBezTo>
                <a:cubicBezTo>
                  <a:pt x="2239" y="1242"/>
                  <a:pt x="2331" y="992"/>
                  <a:pt x="2331" y="72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37F59224-B990-863D-8ED2-DE818560A5D3}"/>
              </a:ext>
            </a:extLst>
          </p:cNvPr>
          <p:cNvSpPr>
            <a:spLocks noGrp="1"/>
          </p:cNvSpPr>
          <p:nvPr>
            <p:ph type="title"/>
          </p:nvPr>
        </p:nvSpPr>
        <p:spPr>
          <a:xfrm>
            <a:off x="1375832" y="695076"/>
            <a:ext cx="9437159" cy="1227667"/>
          </a:xfrm>
        </p:spPr>
        <p:txBody>
          <a:bodyPr>
            <a:normAutofit/>
          </a:bodyPr>
          <a:lstStyle/>
          <a:p>
            <a:r>
              <a:rPr lang="en-US" dirty="0"/>
              <a:t>building a dataset</a:t>
            </a:r>
            <a:endParaRPr lang="en-IL" dirty="0"/>
          </a:p>
        </p:txBody>
      </p:sp>
      <p:sp>
        <p:nvSpPr>
          <p:cNvPr id="3" name="Content Placeholder 2">
            <a:extLst>
              <a:ext uri="{FF2B5EF4-FFF2-40B4-BE49-F238E27FC236}">
                <a16:creationId xmlns:a16="http://schemas.microsoft.com/office/drawing/2014/main" id="{983C5DBF-22A2-517C-E396-74377288F275}"/>
              </a:ext>
            </a:extLst>
          </p:cNvPr>
          <p:cNvSpPr>
            <a:spLocks noGrp="1"/>
          </p:cNvSpPr>
          <p:nvPr>
            <p:ph idx="1"/>
          </p:nvPr>
        </p:nvSpPr>
        <p:spPr>
          <a:xfrm>
            <a:off x="1380067" y="2006601"/>
            <a:ext cx="9437159" cy="3784600"/>
          </a:xfrm>
        </p:spPr>
        <p:txBody>
          <a:bodyPr>
            <a:normAutofit lnSpcReduction="10000"/>
          </a:bodyPr>
          <a:lstStyle/>
          <a:p>
            <a:r>
              <a:rPr lang="en-US" b="0" dirty="0">
                <a:effectLst/>
                <a:latin typeface="Menlo" panose="020B0609030804020204" pitchFamily="49" charset="0"/>
              </a:rPr>
              <a:t>After conducting my research, I opted to incorporate additional factors that could potentially influence the solar industry.</a:t>
            </a:r>
          </a:p>
          <a:p>
            <a:r>
              <a:rPr lang="en-US" b="0" dirty="0">
                <a:effectLst/>
                <a:latin typeface="Menlo" panose="020B0609030804020204" pitchFamily="49" charset="0"/>
              </a:rPr>
              <a:t>I included variables such as interest rates, electricity rates, and prices for crude oil, natural gas, and coal. </a:t>
            </a:r>
          </a:p>
          <a:p>
            <a:r>
              <a:rPr lang="en-US" b="0" dirty="0">
                <a:effectLst/>
                <a:latin typeface="Menlo" panose="020B0609030804020204" pitchFamily="49" charset="0"/>
              </a:rPr>
              <a:t>I focused on two the biggest key markets where our companies operate: the USA and Europe.</a:t>
            </a:r>
          </a:p>
          <a:p>
            <a:r>
              <a:rPr lang="en-US" b="0" dirty="0">
                <a:effectLst/>
                <a:latin typeface="Menlo" panose="020B0609030804020204" pitchFamily="49" charset="0"/>
              </a:rPr>
              <a:t>Regarding electricity prices, the available data was provided separately for each country. In Europe, I selected the four main markets where our companies sell their products: the Netherlands, Germany, Italy, and the United Kingdom.</a:t>
            </a:r>
          </a:p>
          <a:p>
            <a:r>
              <a:rPr lang="en-US" b="0" dirty="0">
                <a:effectLst/>
                <a:latin typeface="Menlo" panose="020B0609030804020204" pitchFamily="49" charset="0"/>
              </a:rPr>
              <a:t>I compiled dataset encompassing all these metrics for further analysis.</a:t>
            </a:r>
          </a:p>
          <a:p>
            <a:endParaRPr lang="en-US" b="0" dirty="0">
              <a:effectLst/>
              <a:latin typeface="Menlo" panose="020B0609030804020204" pitchFamily="49" charset="0"/>
            </a:endParaRPr>
          </a:p>
          <a:p>
            <a:endParaRPr lang="en-IL" dirty="0"/>
          </a:p>
        </p:txBody>
      </p:sp>
    </p:spTree>
    <p:extLst>
      <p:ext uri="{BB962C8B-B14F-4D97-AF65-F5344CB8AC3E}">
        <p14:creationId xmlns:p14="http://schemas.microsoft.com/office/powerpoint/2010/main" val="191726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5C495-D73F-55AE-03AD-7B952DE63352}"/>
              </a:ext>
            </a:extLst>
          </p:cNvPr>
          <p:cNvSpPr>
            <a:spLocks noGrp="1"/>
          </p:cNvSpPr>
          <p:nvPr>
            <p:ph type="title"/>
          </p:nvPr>
        </p:nvSpPr>
        <p:spPr>
          <a:xfrm>
            <a:off x="389614" y="2214772"/>
            <a:ext cx="6653253" cy="1456267"/>
          </a:xfrm>
        </p:spPr>
        <p:txBody>
          <a:bodyPr>
            <a:noAutofit/>
          </a:bodyPr>
          <a:lstStyle/>
          <a:p>
            <a:r>
              <a:rPr lang="en-US" sz="1100" b="0" dirty="0">
                <a:solidFill>
                  <a:srgbClr val="CCCCCC"/>
                </a:solidFill>
                <a:effectLst/>
                <a:latin typeface="Menlo" panose="020B0609030804020204" pitchFamily="49" charset="0"/>
              </a:rPr>
              <a:t>interest rates over time in both markets -us and </a:t>
            </a:r>
            <a:r>
              <a:rPr lang="en-US" sz="1100" b="0" dirty="0" err="1">
                <a:solidFill>
                  <a:srgbClr val="CCCCCC"/>
                </a:solidFill>
                <a:effectLst/>
                <a:latin typeface="Menlo" panose="020B0609030804020204" pitchFamily="49" charset="0"/>
              </a:rPr>
              <a:t>eu</a:t>
            </a:r>
            <a:r>
              <a:rPr lang="en-US" sz="1100" b="0" dirty="0">
                <a:solidFill>
                  <a:srgbClr val="CCCCCC"/>
                </a:solidFill>
                <a:effectLst/>
                <a:latin typeface="Menlo" panose="020B0609030804020204" pitchFamily="49" charset="0"/>
              </a:rPr>
              <a:t>,</a:t>
            </a:r>
            <a:br>
              <a:rPr lang="en-US" sz="1100" b="0" dirty="0">
                <a:solidFill>
                  <a:srgbClr val="CCCCCC"/>
                </a:solidFill>
                <a:effectLst/>
                <a:latin typeface="Menlo" panose="020B0609030804020204" pitchFamily="49" charset="0"/>
              </a:rPr>
            </a:br>
            <a:r>
              <a:rPr lang="en-US" sz="1100" b="0" dirty="0">
                <a:solidFill>
                  <a:srgbClr val="CCCCCC"/>
                </a:solidFill>
                <a:effectLst/>
                <a:latin typeface="Menlo" panose="020B0609030804020204" pitchFamily="49" charset="0"/>
              </a:rPr>
              <a:t>have evolved very similarly.</a:t>
            </a:r>
            <a:br>
              <a:rPr lang="en-US" sz="1100" b="0" dirty="0">
                <a:solidFill>
                  <a:srgbClr val="CCCCCC"/>
                </a:solidFill>
                <a:effectLst/>
                <a:latin typeface="Menlo" panose="020B0609030804020204" pitchFamily="49" charset="0"/>
              </a:rPr>
            </a:br>
            <a:endParaRPr lang="en-IL" sz="1100" dirty="0"/>
          </a:p>
        </p:txBody>
      </p:sp>
      <p:pic>
        <p:nvPicPr>
          <p:cNvPr id="9" name="Content Placeholder 8" descr="A graph showing the price of electricity&#10;&#10;Description automatically generated">
            <a:extLst>
              <a:ext uri="{FF2B5EF4-FFF2-40B4-BE49-F238E27FC236}">
                <a16:creationId xmlns:a16="http://schemas.microsoft.com/office/drawing/2014/main" id="{287D93D5-6A81-C37B-EE4F-15D9B7F24861}"/>
              </a:ext>
            </a:extLst>
          </p:cNvPr>
          <p:cNvPicPr>
            <a:picLocks noGrp="1" noChangeAspect="1"/>
          </p:cNvPicPr>
          <p:nvPr>
            <p:ph idx="1"/>
          </p:nvPr>
        </p:nvPicPr>
        <p:blipFill>
          <a:blip r:embed="rId2"/>
          <a:stretch>
            <a:fillRect/>
          </a:stretch>
        </p:blipFill>
        <p:spPr>
          <a:xfrm>
            <a:off x="1009735" y="3139051"/>
            <a:ext cx="5764857" cy="22850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descr="A graph showing the growth of the currency&#10;&#10;Description automatically generated">
            <a:extLst>
              <a:ext uri="{FF2B5EF4-FFF2-40B4-BE49-F238E27FC236}">
                <a16:creationId xmlns:a16="http://schemas.microsoft.com/office/drawing/2014/main" id="{CE078BB6-8CE6-6436-15D2-289E9E77E069}"/>
              </a:ext>
            </a:extLst>
          </p:cNvPr>
          <p:cNvPicPr>
            <a:picLocks noChangeAspect="1"/>
          </p:cNvPicPr>
          <p:nvPr/>
        </p:nvPicPr>
        <p:blipFill>
          <a:blip r:embed="rId3"/>
          <a:stretch>
            <a:fillRect/>
          </a:stretch>
        </p:blipFill>
        <p:spPr>
          <a:xfrm>
            <a:off x="1009735" y="0"/>
            <a:ext cx="5764857" cy="2576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descr="A graph of different types of graphs&#10;&#10;Description automatically generated with medium confidence">
            <a:extLst>
              <a:ext uri="{FF2B5EF4-FFF2-40B4-BE49-F238E27FC236}">
                <a16:creationId xmlns:a16="http://schemas.microsoft.com/office/drawing/2014/main" id="{442FE650-E44E-E62E-65C8-8D31D979F986}"/>
              </a:ext>
            </a:extLst>
          </p:cNvPr>
          <p:cNvPicPr>
            <a:picLocks noChangeAspect="1"/>
          </p:cNvPicPr>
          <p:nvPr/>
        </p:nvPicPr>
        <p:blipFill>
          <a:blip r:embed="rId4"/>
          <a:stretch>
            <a:fillRect/>
          </a:stretch>
        </p:blipFill>
        <p:spPr>
          <a:xfrm>
            <a:off x="7317349" y="0"/>
            <a:ext cx="4550636" cy="685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extBox 15">
            <a:extLst>
              <a:ext uri="{FF2B5EF4-FFF2-40B4-BE49-F238E27FC236}">
                <a16:creationId xmlns:a16="http://schemas.microsoft.com/office/drawing/2014/main" id="{D3FBBD25-5C21-F55D-D247-B3A3C28CDAD0}"/>
              </a:ext>
            </a:extLst>
          </p:cNvPr>
          <p:cNvSpPr txBox="1"/>
          <p:nvPr/>
        </p:nvSpPr>
        <p:spPr>
          <a:xfrm>
            <a:off x="389614" y="5601967"/>
            <a:ext cx="6718852" cy="769441"/>
          </a:xfrm>
          <a:prstGeom prst="rect">
            <a:avLst/>
          </a:prstGeom>
          <a:noFill/>
        </p:spPr>
        <p:txBody>
          <a:bodyPr wrap="square" rtlCol="0">
            <a:spAutoFit/>
          </a:bodyPr>
          <a:lstStyle/>
          <a:p>
            <a:r>
              <a:rPr lang="en-US" sz="1100" cap="all" dirty="0">
                <a:ln w="3175" cmpd="sng">
                  <a:noFill/>
                </a:ln>
                <a:solidFill>
                  <a:srgbClr val="CCCCCC"/>
                </a:solidFill>
                <a:latin typeface="Menlo" panose="020B0609030804020204" pitchFamily="49" charset="0"/>
                <a:ea typeface="+mj-ea"/>
                <a:cs typeface="+mj-cs"/>
              </a:rPr>
              <a:t>Up until the first half of 2022, US electricity prices changed in a very similar manner to those in Europe.</a:t>
            </a:r>
          </a:p>
          <a:p>
            <a:r>
              <a:rPr lang="en-US" sz="1100" cap="all" dirty="0">
                <a:ln w="3175" cmpd="sng">
                  <a:noFill/>
                </a:ln>
                <a:solidFill>
                  <a:srgbClr val="CCCCCC"/>
                </a:solidFill>
                <a:latin typeface="Menlo" panose="020B0609030804020204" pitchFamily="49" charset="0"/>
                <a:ea typeface="+mj-ea"/>
                <a:cs typeface="+mj-cs"/>
              </a:rPr>
              <a:t>All of the energy commodity have strong positive correlation between US and Europe, we can see the same trends.</a:t>
            </a:r>
          </a:p>
        </p:txBody>
      </p:sp>
    </p:spTree>
    <p:extLst>
      <p:ext uri="{BB962C8B-B14F-4D97-AF65-F5344CB8AC3E}">
        <p14:creationId xmlns:p14="http://schemas.microsoft.com/office/powerpoint/2010/main" val="3607486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8B730-85A3-FD15-A446-D302351F7892}"/>
              </a:ext>
            </a:extLst>
          </p:cNvPr>
          <p:cNvSpPr>
            <a:spLocks noGrp="1"/>
          </p:cNvSpPr>
          <p:nvPr>
            <p:ph type="title"/>
          </p:nvPr>
        </p:nvSpPr>
        <p:spPr>
          <a:xfrm>
            <a:off x="795131" y="1030288"/>
            <a:ext cx="4666004" cy="1035579"/>
          </a:xfrm>
        </p:spPr>
        <p:txBody>
          <a:bodyPr>
            <a:normAutofit fontScale="90000"/>
          </a:bodyPr>
          <a:lstStyle/>
          <a:p>
            <a:r>
              <a:rPr lang="en-US" dirty="0"/>
              <a:t>The impact of interest rates on stock prices</a:t>
            </a:r>
            <a:endParaRPr lang="en-IL" dirty="0"/>
          </a:p>
        </p:txBody>
      </p:sp>
      <p:sp>
        <p:nvSpPr>
          <p:cNvPr id="14" name="Rectangle 13">
            <a:extLst>
              <a:ext uri="{FF2B5EF4-FFF2-40B4-BE49-F238E27FC236}">
                <a16:creationId xmlns:a16="http://schemas.microsoft.com/office/drawing/2014/main" id="{1C04857D-B1C1-41ED-B1B4-E3D6E3C7C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97333" y="4261157"/>
            <a:ext cx="2971800" cy="17083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0">
            <a:extLst>
              <a:ext uri="{FF2B5EF4-FFF2-40B4-BE49-F238E27FC236}">
                <a16:creationId xmlns:a16="http://schemas.microsoft.com/office/drawing/2014/main" id="{E5A9E54C-4C3F-4B0A-1753-58AEF2D71165}"/>
              </a:ext>
            </a:extLst>
          </p:cNvPr>
          <p:cNvSpPr>
            <a:spLocks noGrp="1"/>
          </p:cNvSpPr>
          <p:nvPr>
            <p:ph idx="1"/>
          </p:nvPr>
        </p:nvSpPr>
        <p:spPr>
          <a:xfrm>
            <a:off x="1361187" y="2142067"/>
            <a:ext cx="4099947" cy="3649133"/>
          </a:xfrm>
        </p:spPr>
        <p:txBody>
          <a:bodyPr>
            <a:normAutofit/>
          </a:bodyPr>
          <a:lstStyle/>
          <a:p>
            <a:r>
              <a:rPr lang="en-US" b="0" dirty="0">
                <a:solidFill>
                  <a:srgbClr val="CCCCCC"/>
                </a:solidFill>
                <a:effectLst/>
                <a:latin typeface="Menlo" panose="020B0609030804020204" pitchFamily="49" charset="0"/>
              </a:rPr>
              <a:t>The strongest negative correlation (-0.82 - -0.97) between rising interest rates and falling stock prices.</a:t>
            </a:r>
          </a:p>
          <a:p>
            <a:endParaRPr lang="en-US" dirty="0"/>
          </a:p>
        </p:txBody>
      </p:sp>
      <p:sp>
        <p:nvSpPr>
          <p:cNvPr id="16" name="Rounded Rectangle 32">
            <a:extLst>
              <a:ext uri="{FF2B5EF4-FFF2-40B4-BE49-F238E27FC236}">
                <a16:creationId xmlns:a16="http://schemas.microsoft.com/office/drawing/2014/main" id="{E5A9FA1E-7A9B-4CDA-91BB-87575F63E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2585" y="639097"/>
            <a:ext cx="5433751" cy="5575438"/>
          </a:xfrm>
          <a:prstGeom prst="roundRect">
            <a:avLst>
              <a:gd name="adj" fmla="val 3449"/>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stock prices&#10;&#10;Description automatically generated with medium confidence">
            <a:extLst>
              <a:ext uri="{FF2B5EF4-FFF2-40B4-BE49-F238E27FC236}">
                <a16:creationId xmlns:a16="http://schemas.microsoft.com/office/drawing/2014/main" id="{036A585B-BCD9-EB3C-5716-ABAD7370BE5A}"/>
              </a:ext>
            </a:extLst>
          </p:cNvPr>
          <p:cNvPicPr>
            <a:picLocks noChangeAspect="1"/>
          </p:cNvPicPr>
          <p:nvPr/>
        </p:nvPicPr>
        <p:blipFill>
          <a:blip r:embed="rId3"/>
          <a:stretch>
            <a:fillRect/>
          </a:stretch>
        </p:blipFill>
        <p:spPr>
          <a:xfrm>
            <a:off x="6805282" y="733077"/>
            <a:ext cx="3979757" cy="2636590"/>
          </a:xfrm>
          <a:prstGeom prst="roundRect">
            <a:avLst>
              <a:gd name="adj" fmla="val 4207"/>
            </a:avLst>
          </a:prstGeom>
          <a:ln w="50800" cap="sq" cmpd="dbl">
            <a:noFill/>
            <a:miter lim="800000"/>
          </a:ln>
          <a:effectLst/>
        </p:spPr>
      </p:pic>
      <p:pic>
        <p:nvPicPr>
          <p:cNvPr id="5" name="Content Placeholder 4" descr="A graph of stock prices&#10;&#10;Description automatically generated">
            <a:extLst>
              <a:ext uri="{FF2B5EF4-FFF2-40B4-BE49-F238E27FC236}">
                <a16:creationId xmlns:a16="http://schemas.microsoft.com/office/drawing/2014/main" id="{944E7DF1-2D27-B36F-92CD-0F12F9DF1807}"/>
              </a:ext>
            </a:extLst>
          </p:cNvPr>
          <p:cNvPicPr>
            <a:picLocks noChangeAspect="1"/>
          </p:cNvPicPr>
          <p:nvPr/>
        </p:nvPicPr>
        <p:blipFill>
          <a:blip r:embed="rId4"/>
          <a:stretch>
            <a:fillRect/>
          </a:stretch>
        </p:blipFill>
        <p:spPr>
          <a:xfrm>
            <a:off x="6805281" y="3483966"/>
            <a:ext cx="3979757" cy="2636590"/>
          </a:xfrm>
          <a:prstGeom prst="roundRect">
            <a:avLst>
              <a:gd name="adj" fmla="val 4528"/>
            </a:avLst>
          </a:prstGeom>
          <a:ln w="50800" cap="sq" cmpd="dbl">
            <a:noFill/>
            <a:miter lim="800000"/>
          </a:ln>
          <a:effectLst/>
        </p:spPr>
      </p:pic>
    </p:spTree>
    <p:extLst>
      <p:ext uri="{BB962C8B-B14F-4D97-AF65-F5344CB8AC3E}">
        <p14:creationId xmlns:p14="http://schemas.microsoft.com/office/powerpoint/2010/main" val="440749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1D0B-5EF3-4EB3-9296-4A21FFA89E03}"/>
              </a:ext>
            </a:extLst>
          </p:cNvPr>
          <p:cNvSpPr>
            <a:spLocks noGrp="1"/>
          </p:cNvSpPr>
          <p:nvPr>
            <p:ph type="title"/>
          </p:nvPr>
        </p:nvSpPr>
        <p:spPr>
          <a:xfrm>
            <a:off x="504907" y="-107552"/>
            <a:ext cx="10131425" cy="1456267"/>
          </a:xfrm>
        </p:spPr>
        <p:txBody>
          <a:bodyPr>
            <a:normAutofit/>
          </a:bodyPr>
          <a:lstStyle/>
          <a:p>
            <a:r>
              <a:rPr lang="en-US" sz="2000" dirty="0">
                <a:solidFill>
                  <a:srgbClr val="CCCCCC"/>
                </a:solidFill>
                <a:latin typeface="Menlo" panose="020B0609030804020204" pitchFamily="49" charset="0"/>
              </a:rPr>
              <a:t>The impact of </a:t>
            </a:r>
            <a:r>
              <a:rPr lang="en-US" sz="2000" b="0" dirty="0">
                <a:solidFill>
                  <a:srgbClr val="CCCCCC"/>
                </a:solidFill>
                <a:effectLst/>
                <a:latin typeface="Menlo" panose="020B0609030804020204" pitchFamily="49" charset="0"/>
              </a:rPr>
              <a:t>electricity prices</a:t>
            </a:r>
            <a:br>
              <a:rPr lang="en-US" sz="2000" b="0" dirty="0">
                <a:solidFill>
                  <a:srgbClr val="CCCCCC"/>
                </a:solidFill>
                <a:effectLst/>
                <a:latin typeface="Menlo" panose="020B0609030804020204" pitchFamily="49" charset="0"/>
              </a:rPr>
            </a:br>
            <a:r>
              <a:rPr lang="en-US" sz="2000" dirty="0">
                <a:solidFill>
                  <a:srgbClr val="CCCCCC"/>
                </a:solidFill>
                <a:latin typeface="Menlo" panose="020B0609030804020204" pitchFamily="49" charset="0"/>
              </a:rPr>
              <a:t>on stock prices</a:t>
            </a:r>
            <a:endParaRPr lang="en-IL" sz="2000" dirty="0"/>
          </a:p>
        </p:txBody>
      </p:sp>
      <p:pic>
        <p:nvPicPr>
          <p:cNvPr id="4" name="Content Placeholder 4" descr="A graph of different prices&#10;&#10;Description automatically generated with medium confidence">
            <a:extLst>
              <a:ext uri="{FF2B5EF4-FFF2-40B4-BE49-F238E27FC236}">
                <a16:creationId xmlns:a16="http://schemas.microsoft.com/office/drawing/2014/main" id="{D4303B50-72B3-CF6F-DE81-E89FAA00BF75}"/>
              </a:ext>
            </a:extLst>
          </p:cNvPr>
          <p:cNvPicPr>
            <a:picLocks noGrp="1" noChangeAspect="1"/>
          </p:cNvPicPr>
          <p:nvPr>
            <p:ph idx="1"/>
          </p:nvPr>
        </p:nvPicPr>
        <p:blipFill>
          <a:blip r:embed="rId2"/>
          <a:stretch>
            <a:fillRect/>
          </a:stretch>
        </p:blipFill>
        <p:spPr>
          <a:xfrm>
            <a:off x="6687671" y="50680"/>
            <a:ext cx="5440638" cy="3595164"/>
          </a:xfrm>
          <a:prstGeom prst="roundRect">
            <a:avLst>
              <a:gd name="adj" fmla="val 4528"/>
            </a:avLst>
          </a:prstGeom>
          <a:ln w="50800" cap="sq" cmpd="dbl">
            <a:noFill/>
            <a:miter lim="800000"/>
          </a:ln>
          <a:effectLst/>
        </p:spPr>
      </p:pic>
      <p:sp>
        <p:nvSpPr>
          <p:cNvPr id="5" name="TextBox 4">
            <a:extLst>
              <a:ext uri="{FF2B5EF4-FFF2-40B4-BE49-F238E27FC236}">
                <a16:creationId xmlns:a16="http://schemas.microsoft.com/office/drawing/2014/main" id="{C5B8CC11-BE25-8A2F-5E3C-1E9439C3921A}"/>
              </a:ext>
            </a:extLst>
          </p:cNvPr>
          <p:cNvSpPr txBox="1"/>
          <p:nvPr/>
        </p:nvSpPr>
        <p:spPr>
          <a:xfrm>
            <a:off x="504907" y="1038717"/>
            <a:ext cx="5802659" cy="2308324"/>
          </a:xfrm>
          <a:prstGeom prst="rect">
            <a:avLst/>
          </a:prstGeom>
          <a:noFill/>
        </p:spPr>
        <p:txBody>
          <a:bodyPr wrap="square" rtlCol="0">
            <a:spAutoFit/>
          </a:bodyPr>
          <a:lstStyle/>
          <a:p>
            <a:r>
              <a:rPr lang="en-US" sz="1600" b="0" dirty="0">
                <a:solidFill>
                  <a:srgbClr val="CCCCCC"/>
                </a:solidFill>
                <a:effectLst/>
                <a:latin typeface="Menlo" panose="020B0609030804020204" pitchFamily="49" charset="0"/>
              </a:rPr>
              <a:t>In Europe, there is a positive correlation between increasing electricity prices and rising company shares. We notice that the peaks in electricity prices and shares were reached approximately simultaneously in Enphase Energy and SolarEdge.</a:t>
            </a:r>
          </a:p>
          <a:p>
            <a:r>
              <a:rPr lang="en-US" sz="1600" b="0" dirty="0">
                <a:solidFill>
                  <a:srgbClr val="CCCCCC"/>
                </a:solidFill>
                <a:effectLst/>
                <a:latin typeface="Menlo" panose="020B0609030804020204" pitchFamily="49" charset="0"/>
              </a:rPr>
              <a:t>This is explained by the fact that when the price of electricity rises, people switch to alternative energy sources.</a:t>
            </a:r>
          </a:p>
        </p:txBody>
      </p:sp>
      <p:pic>
        <p:nvPicPr>
          <p:cNvPr id="6" name="Picture 5" descr="A graph of the price of electricity prices&#10;&#10;Description automatically generated">
            <a:extLst>
              <a:ext uri="{FF2B5EF4-FFF2-40B4-BE49-F238E27FC236}">
                <a16:creationId xmlns:a16="http://schemas.microsoft.com/office/drawing/2014/main" id="{EA23384A-63DF-411C-90B0-8737F5384CF6}"/>
              </a:ext>
            </a:extLst>
          </p:cNvPr>
          <p:cNvPicPr>
            <a:picLocks noChangeAspect="1"/>
          </p:cNvPicPr>
          <p:nvPr/>
        </p:nvPicPr>
        <p:blipFill>
          <a:blip r:embed="rId3"/>
          <a:stretch>
            <a:fillRect/>
          </a:stretch>
        </p:blipFill>
        <p:spPr>
          <a:xfrm>
            <a:off x="715617" y="3288323"/>
            <a:ext cx="5380383" cy="3564505"/>
          </a:xfrm>
          <a:prstGeom prst="roundRect">
            <a:avLst>
              <a:gd name="adj" fmla="val 4207"/>
            </a:avLst>
          </a:prstGeom>
          <a:ln w="50800" cap="sq" cmpd="dbl">
            <a:noFill/>
            <a:miter lim="800000"/>
          </a:ln>
          <a:effectLst/>
        </p:spPr>
      </p:pic>
      <p:sp>
        <p:nvSpPr>
          <p:cNvPr id="7" name="TextBox 6">
            <a:extLst>
              <a:ext uri="{FF2B5EF4-FFF2-40B4-BE49-F238E27FC236}">
                <a16:creationId xmlns:a16="http://schemas.microsoft.com/office/drawing/2014/main" id="{67216DAE-3C19-F94F-37CB-6C81A92EAED7}"/>
              </a:ext>
            </a:extLst>
          </p:cNvPr>
          <p:cNvSpPr txBox="1"/>
          <p:nvPr/>
        </p:nvSpPr>
        <p:spPr>
          <a:xfrm>
            <a:off x="6096000" y="3765176"/>
            <a:ext cx="5916706" cy="3323987"/>
          </a:xfrm>
          <a:prstGeom prst="rect">
            <a:avLst/>
          </a:prstGeom>
          <a:noFill/>
        </p:spPr>
        <p:txBody>
          <a:bodyPr wrap="square" rtlCol="0">
            <a:spAutoFit/>
          </a:bodyPr>
          <a:lstStyle/>
          <a:p>
            <a:r>
              <a:rPr lang="en-US" sz="1600" b="0" dirty="0">
                <a:solidFill>
                  <a:srgbClr val="CCCCCC"/>
                </a:solidFill>
                <a:effectLst/>
                <a:latin typeface="Menlo" panose="020B0609030804020204" pitchFamily="49" charset="0"/>
              </a:rPr>
              <a:t>As for the American market, there was also a positive relationship throughout the entire period. However, in the last year, we observed a negative correlation. </a:t>
            </a:r>
            <a:br>
              <a:rPr lang="en-US" sz="1600" b="0" dirty="0">
                <a:solidFill>
                  <a:srgbClr val="CCCCCC"/>
                </a:solidFill>
                <a:effectLst/>
                <a:latin typeface="Menlo" panose="020B0609030804020204" pitchFamily="49" charset="0"/>
              </a:rPr>
            </a:br>
            <a:r>
              <a:rPr lang="en-US" sz="1600" b="0" dirty="0">
                <a:solidFill>
                  <a:srgbClr val="CCCCCC"/>
                </a:solidFill>
                <a:effectLst/>
                <a:latin typeface="Menlo" panose="020B0609030804020204" pitchFamily="49" charset="0"/>
              </a:rPr>
              <a:t>During this last year, interest rates had a more pronounced impact on stock prices. Most people install solar panels on credit, but nominally interest rates in America are higher compared to Europe. Additionally, internal reforms within the US electricity system, such as </a:t>
            </a:r>
            <a:r>
              <a:rPr lang="en-US" sz="1600" b="0" dirty="0" err="1">
                <a:solidFill>
                  <a:srgbClr val="CCCCCC"/>
                </a:solidFill>
                <a:effectLst/>
                <a:latin typeface="Menlo" panose="020B0609030804020204" pitchFamily="49" charset="0"/>
              </a:rPr>
              <a:t>Nem</a:t>
            </a:r>
            <a:r>
              <a:rPr lang="en-US" sz="1600" b="0" dirty="0">
                <a:solidFill>
                  <a:srgbClr val="CCCCCC"/>
                </a:solidFill>
                <a:effectLst/>
                <a:latin typeface="Menlo" panose="020B0609030804020204" pitchFamily="49" charset="0"/>
              </a:rPr>
              <a:t> 3.0 in California, also played a significant role.</a:t>
            </a:r>
          </a:p>
          <a:p>
            <a:endParaRPr lang="en-IL" dirty="0"/>
          </a:p>
        </p:txBody>
      </p:sp>
    </p:spTree>
    <p:extLst>
      <p:ext uri="{BB962C8B-B14F-4D97-AF65-F5344CB8AC3E}">
        <p14:creationId xmlns:p14="http://schemas.microsoft.com/office/powerpoint/2010/main" val="3657578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687CF-894C-6A67-7ABC-BEB676A07FF0}"/>
              </a:ext>
            </a:extLst>
          </p:cNvPr>
          <p:cNvSpPr>
            <a:spLocks noGrp="1"/>
          </p:cNvSpPr>
          <p:nvPr>
            <p:ph type="title"/>
          </p:nvPr>
        </p:nvSpPr>
        <p:spPr>
          <a:xfrm>
            <a:off x="4955458" y="639097"/>
            <a:ext cx="6593075" cy="1612490"/>
          </a:xfrm>
        </p:spPr>
        <p:txBody>
          <a:bodyPr>
            <a:normAutofit fontScale="90000"/>
          </a:bodyPr>
          <a:lstStyle/>
          <a:p>
            <a:r>
              <a:rPr lang="en-US" sz="3600" dirty="0">
                <a:solidFill>
                  <a:srgbClr val="CCCCCC"/>
                </a:solidFill>
                <a:latin typeface="Menlo" panose="020B0609030804020204" pitchFamily="49" charset="0"/>
              </a:rPr>
              <a:t>The impact of </a:t>
            </a:r>
            <a:r>
              <a:rPr lang="en-US" b="0" dirty="0">
                <a:solidFill>
                  <a:srgbClr val="CCCCCC"/>
                </a:solidFill>
                <a:effectLst/>
                <a:latin typeface="Menlo" panose="020B0609030804020204" pitchFamily="49" charset="0"/>
              </a:rPr>
              <a:t>energy commodity </a:t>
            </a:r>
            <a:r>
              <a:rPr lang="en-US" sz="3600" dirty="0">
                <a:solidFill>
                  <a:srgbClr val="CCCCCC"/>
                </a:solidFill>
                <a:latin typeface="Menlo" panose="020B0609030804020204" pitchFamily="49" charset="0"/>
              </a:rPr>
              <a:t>on stock prices</a:t>
            </a:r>
            <a:endParaRPr lang="en-IL" dirty="0"/>
          </a:p>
        </p:txBody>
      </p:sp>
      <p:pic>
        <p:nvPicPr>
          <p:cNvPr id="5" name="Content Placeholder 4" descr="A graph of different types of lines&#10;&#10;Description automatically generated with medium confidence">
            <a:extLst>
              <a:ext uri="{FF2B5EF4-FFF2-40B4-BE49-F238E27FC236}">
                <a16:creationId xmlns:a16="http://schemas.microsoft.com/office/drawing/2014/main" id="{C95BD769-C1C4-D068-BBE7-695ADEC077E1}"/>
              </a:ext>
            </a:extLst>
          </p:cNvPr>
          <p:cNvPicPr>
            <a:picLocks noChangeAspect="1"/>
          </p:cNvPicPr>
          <p:nvPr/>
        </p:nvPicPr>
        <p:blipFill rotWithShape="1">
          <a:blip r:embed="rId3"/>
          <a:srcRect t="1960" r="-2" b="35"/>
          <a:stretch/>
        </p:blipFill>
        <p:spPr>
          <a:xfrm>
            <a:off x="20" y="975"/>
            <a:ext cx="4635988" cy="6858000"/>
          </a:xfrm>
          <a:prstGeom prst="rect">
            <a:avLst/>
          </a:prstGeom>
        </p:spPr>
      </p:pic>
      <p:sp>
        <p:nvSpPr>
          <p:cNvPr id="9" name="Content Placeholder 8">
            <a:extLst>
              <a:ext uri="{FF2B5EF4-FFF2-40B4-BE49-F238E27FC236}">
                <a16:creationId xmlns:a16="http://schemas.microsoft.com/office/drawing/2014/main" id="{EED6FD83-F597-9EA3-F7D2-C8F42D89C70B}"/>
              </a:ext>
            </a:extLst>
          </p:cNvPr>
          <p:cNvSpPr>
            <a:spLocks noGrp="1"/>
          </p:cNvSpPr>
          <p:nvPr>
            <p:ph idx="1"/>
          </p:nvPr>
        </p:nvSpPr>
        <p:spPr>
          <a:xfrm>
            <a:off x="4955458" y="2885768"/>
            <a:ext cx="6593075" cy="3972232"/>
          </a:xfrm>
        </p:spPr>
        <p:txBody>
          <a:bodyPr>
            <a:normAutofit fontScale="92500"/>
          </a:bodyPr>
          <a:lstStyle/>
          <a:p>
            <a:r>
              <a:rPr lang="en-US" dirty="0">
                <a:solidFill>
                  <a:srgbClr val="CCCCCC"/>
                </a:solidFill>
                <a:latin typeface="Menlo" panose="020B0609030804020204" pitchFamily="49" charset="0"/>
              </a:rPr>
              <a:t>There is a </a:t>
            </a:r>
            <a:r>
              <a:rPr lang="en-US" b="0" dirty="0">
                <a:solidFill>
                  <a:srgbClr val="CCCCCC"/>
                </a:solidFill>
                <a:effectLst/>
                <a:latin typeface="Menlo" panose="020B0609030804020204" pitchFamily="49" charset="0"/>
              </a:rPr>
              <a:t>positive correlation. The reasons for that is because this is a competitive energy prices; and this is substitute goods.</a:t>
            </a:r>
          </a:p>
          <a:p>
            <a:pPr marL="0" indent="0">
              <a:buNone/>
            </a:pP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As for coal, we observe a lower correlation. The reason for this is that there are far fewer power plants that operate on coal due to its significant air pollution. Its contribution to the cost of 1 kW of energy is much lower. However, coal does have a greater impact on the price of electricity, consequently affecting the price of solar energy.</a:t>
            </a:r>
          </a:p>
          <a:p>
            <a:r>
              <a:rPr lang="en-US" b="0" dirty="0">
                <a:solidFill>
                  <a:srgbClr val="CCCCCC"/>
                </a:solidFill>
                <a:effectLst/>
                <a:latin typeface="Menlo" panose="020B0609030804020204" pitchFamily="49" charset="0"/>
              </a:rPr>
              <a:t> </a:t>
            </a:r>
          </a:p>
          <a:p>
            <a:endParaRPr lang="en-US" b="0"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endParaRPr lang="en-US" dirty="0"/>
          </a:p>
        </p:txBody>
      </p:sp>
    </p:spTree>
    <p:extLst>
      <p:ext uri="{BB962C8B-B14F-4D97-AF65-F5344CB8AC3E}">
        <p14:creationId xmlns:p14="http://schemas.microsoft.com/office/powerpoint/2010/main" val="447256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C794E-F9EF-92E1-60E9-2957C72DE25B}"/>
              </a:ext>
            </a:extLst>
          </p:cNvPr>
          <p:cNvSpPr>
            <a:spLocks noGrp="1"/>
          </p:cNvSpPr>
          <p:nvPr>
            <p:ph type="title"/>
          </p:nvPr>
        </p:nvSpPr>
        <p:spPr>
          <a:xfrm>
            <a:off x="677850" y="153005"/>
            <a:ext cx="10131425" cy="1456267"/>
          </a:xfrm>
        </p:spPr>
        <p:txBody>
          <a:bodyPr>
            <a:normAutofit fontScale="90000"/>
          </a:bodyPr>
          <a:lstStyle/>
          <a:p>
            <a:r>
              <a:rPr lang="en-US" b="0" dirty="0">
                <a:solidFill>
                  <a:srgbClr val="CCCCCC"/>
                </a:solidFill>
                <a:effectLst/>
                <a:latin typeface="Menlo" panose="020B0609030804020204" pitchFamily="49" charset="0"/>
              </a:rPr>
              <a:t>a </a:t>
            </a:r>
            <a:r>
              <a:rPr lang="en-US" b="0" dirty="0" err="1">
                <a:solidFill>
                  <a:srgbClr val="CCCCCC"/>
                </a:solidFill>
                <a:effectLst/>
                <a:latin typeface="Menlo" panose="020B0609030804020204" pitchFamily="49" charset="0"/>
              </a:rPr>
              <a:t>Solaredge</a:t>
            </a:r>
            <a:r>
              <a:rPr lang="en-US" b="0" dirty="0">
                <a:solidFill>
                  <a:srgbClr val="CCCCCC"/>
                </a:solidFill>
                <a:effectLst/>
                <a:latin typeface="Menlo" panose="020B0609030804020204" pitchFamily="49" charset="0"/>
              </a:rPr>
              <a:t> stock price prediction using a linear regression model</a:t>
            </a:r>
            <a:br>
              <a:rPr lang="en-US" b="0" dirty="0">
                <a:solidFill>
                  <a:srgbClr val="CCCCCC"/>
                </a:solidFill>
                <a:effectLst/>
                <a:latin typeface="Menlo" panose="020B0609030804020204" pitchFamily="49" charset="0"/>
              </a:rPr>
            </a:br>
            <a:endParaRPr lang="en-IL" dirty="0"/>
          </a:p>
        </p:txBody>
      </p:sp>
      <p:pic>
        <p:nvPicPr>
          <p:cNvPr id="5" name="Content Placeholder 4" descr="A graph of a line&#10;&#10;Description automatically generated with medium confidence">
            <a:extLst>
              <a:ext uri="{FF2B5EF4-FFF2-40B4-BE49-F238E27FC236}">
                <a16:creationId xmlns:a16="http://schemas.microsoft.com/office/drawing/2014/main" id="{72744FAD-8704-D384-AC60-E8B1BFEF3FDA}"/>
              </a:ext>
            </a:extLst>
          </p:cNvPr>
          <p:cNvPicPr>
            <a:picLocks noGrp="1" noChangeAspect="1"/>
          </p:cNvPicPr>
          <p:nvPr>
            <p:ph idx="1"/>
          </p:nvPr>
        </p:nvPicPr>
        <p:blipFill>
          <a:blip r:embed="rId2"/>
          <a:stretch>
            <a:fillRect/>
          </a:stretch>
        </p:blipFill>
        <p:spPr>
          <a:xfrm>
            <a:off x="0" y="1293783"/>
            <a:ext cx="5667192" cy="378459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17628CE-40DF-663A-7F59-5425F81BACF3}"/>
              </a:ext>
            </a:extLst>
          </p:cNvPr>
          <p:cNvSpPr txBox="1"/>
          <p:nvPr/>
        </p:nvSpPr>
        <p:spPr>
          <a:xfrm>
            <a:off x="147782" y="5162273"/>
            <a:ext cx="5347855" cy="1446550"/>
          </a:xfrm>
          <a:prstGeom prst="rect">
            <a:avLst/>
          </a:prstGeom>
          <a:noFill/>
        </p:spPr>
        <p:txBody>
          <a:bodyPr wrap="square" rtlCol="0">
            <a:spAutoFit/>
          </a:bodyPr>
          <a:lstStyle/>
          <a:p>
            <a:r>
              <a:rPr lang="en-US" sz="1100" b="0" dirty="0">
                <a:solidFill>
                  <a:srgbClr val="CCCCCC"/>
                </a:solidFill>
                <a:effectLst/>
                <a:latin typeface="Menlo" panose="020B0609030804020204" pitchFamily="49" charset="0"/>
              </a:rPr>
              <a:t>Blue Points: These represent the actual values of the target variable (</a:t>
            </a:r>
            <a:r>
              <a:rPr lang="en-US" sz="1100" b="0" dirty="0" err="1">
                <a:solidFill>
                  <a:srgbClr val="CCCCCC"/>
                </a:solidFill>
                <a:effectLst/>
                <a:latin typeface="Menlo" panose="020B0609030804020204" pitchFamily="49" charset="0"/>
              </a:rPr>
              <a:t>y_test</a:t>
            </a:r>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Red Points: These represent the predicted values of the target variable (</a:t>
            </a:r>
            <a:r>
              <a:rPr lang="en-US" sz="1100" b="0" dirty="0" err="1">
                <a:solidFill>
                  <a:srgbClr val="CCCCCC"/>
                </a:solidFill>
                <a:effectLst/>
                <a:latin typeface="Menlo" panose="020B0609030804020204" pitchFamily="49" charset="0"/>
              </a:rPr>
              <a:t>y_pred</a:t>
            </a:r>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Green Line: This line represents a perfect prediction scenario where the predicted values perfectly match the actual values. It's a reference line where </a:t>
            </a:r>
            <a:r>
              <a:rPr lang="en-US" sz="1100" b="0" dirty="0" err="1">
                <a:solidFill>
                  <a:srgbClr val="CCCCCC"/>
                </a:solidFill>
                <a:effectLst/>
                <a:latin typeface="Menlo" panose="020B0609030804020204" pitchFamily="49" charset="0"/>
              </a:rPr>
              <a:t>y_pred</a:t>
            </a:r>
            <a:r>
              <a:rPr lang="en-US" sz="1100" b="0" dirty="0">
                <a:solidFill>
                  <a:srgbClr val="CCCCCC"/>
                </a:solidFill>
                <a:effectLst/>
                <a:latin typeface="Menlo" panose="020B0609030804020204" pitchFamily="49" charset="0"/>
              </a:rPr>
              <a:t> equals </a:t>
            </a:r>
            <a:r>
              <a:rPr lang="en-US" sz="1100" b="0" dirty="0" err="1">
                <a:solidFill>
                  <a:srgbClr val="CCCCCC"/>
                </a:solidFill>
                <a:effectLst/>
                <a:latin typeface="Menlo" panose="020B0609030804020204" pitchFamily="49" charset="0"/>
              </a:rPr>
              <a:t>y_test</a:t>
            </a:r>
            <a:r>
              <a:rPr lang="en-US" sz="1100" b="0" dirty="0">
                <a:solidFill>
                  <a:srgbClr val="CCCCCC"/>
                </a:solidFill>
                <a:effectLst/>
                <a:latin typeface="Menlo" panose="020B0609030804020204" pitchFamily="49" charset="0"/>
              </a:rPr>
              <a:t>.</a:t>
            </a:r>
          </a:p>
        </p:txBody>
      </p:sp>
      <p:pic>
        <p:nvPicPr>
          <p:cNvPr id="7" name="Picture 6" descr="A graph showing a green line&#10;&#10;Description automatically generated">
            <a:extLst>
              <a:ext uri="{FF2B5EF4-FFF2-40B4-BE49-F238E27FC236}">
                <a16:creationId xmlns:a16="http://schemas.microsoft.com/office/drawing/2014/main" id="{6DDDFC1A-FE04-1B04-308E-24CFBF7B5F75}"/>
              </a:ext>
            </a:extLst>
          </p:cNvPr>
          <p:cNvPicPr>
            <a:picLocks noChangeAspect="1"/>
          </p:cNvPicPr>
          <p:nvPr/>
        </p:nvPicPr>
        <p:blipFill>
          <a:blip r:embed="rId3"/>
          <a:stretch>
            <a:fillRect/>
          </a:stretch>
        </p:blipFill>
        <p:spPr>
          <a:xfrm>
            <a:off x="5643418" y="2337937"/>
            <a:ext cx="6548582" cy="4520064"/>
          </a:xfrm>
          <a:prstGeom prst="rect">
            <a:avLst/>
          </a:prstGeom>
        </p:spPr>
      </p:pic>
      <p:sp>
        <p:nvSpPr>
          <p:cNvPr id="9" name="Rectangle 8">
            <a:extLst>
              <a:ext uri="{FF2B5EF4-FFF2-40B4-BE49-F238E27FC236}">
                <a16:creationId xmlns:a16="http://schemas.microsoft.com/office/drawing/2014/main" id="{E95A0512-1569-32E7-63B8-6F11DEB23384}"/>
              </a:ext>
            </a:extLst>
          </p:cNvPr>
          <p:cNvSpPr/>
          <p:nvPr/>
        </p:nvSpPr>
        <p:spPr>
          <a:xfrm>
            <a:off x="8305459" y="881139"/>
            <a:ext cx="3056955" cy="1311124"/>
          </a:xfrm>
          <a:prstGeom prst="rect">
            <a:avLst/>
          </a:prstGeom>
        </p:spPr>
        <p:style>
          <a:lnRef idx="3">
            <a:schemeClr val="lt1"/>
          </a:lnRef>
          <a:fillRef idx="1">
            <a:schemeClr val="accent1"/>
          </a:fillRef>
          <a:effectRef idx="1">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i="0" dirty="0">
                <a:ln/>
                <a:solidFill>
                  <a:schemeClr val="accent4"/>
                </a:solidFill>
                <a:latin typeface="Menlo" panose="020B0609030804020204" pitchFamily="49" charset="0"/>
              </a:rPr>
              <a:t>MSE 8.494 RMSE 2.914 MAE 1.756 MAPE 0.011 R2 Score : 0.999</a:t>
            </a:r>
            <a:endParaRPr lang="en-IL" b="1" dirty="0">
              <a:ln/>
              <a:solidFill>
                <a:schemeClr val="accent4"/>
              </a:solidFill>
            </a:endParaRPr>
          </a:p>
        </p:txBody>
      </p:sp>
    </p:spTree>
    <p:extLst>
      <p:ext uri="{BB962C8B-B14F-4D97-AF65-F5344CB8AC3E}">
        <p14:creationId xmlns:p14="http://schemas.microsoft.com/office/powerpoint/2010/main" val="1235526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9922-6850-D8D0-4A8E-7967A24F47BE}"/>
              </a:ext>
            </a:extLst>
          </p:cNvPr>
          <p:cNvSpPr>
            <a:spLocks noGrp="1"/>
          </p:cNvSpPr>
          <p:nvPr>
            <p:ph type="title"/>
          </p:nvPr>
        </p:nvSpPr>
        <p:spPr>
          <a:xfrm>
            <a:off x="778766" y="561694"/>
            <a:ext cx="4812897" cy="1035579"/>
          </a:xfrm>
        </p:spPr>
        <p:txBody>
          <a:bodyPr>
            <a:normAutofit fontScale="90000"/>
          </a:bodyPr>
          <a:lstStyle/>
          <a:p>
            <a:r>
              <a:rPr lang="en-IL" dirty="0"/>
              <a:t>Random forest model</a:t>
            </a:r>
          </a:p>
        </p:txBody>
      </p:sp>
      <p:sp>
        <p:nvSpPr>
          <p:cNvPr id="277" name="Content Placeholder 276">
            <a:extLst>
              <a:ext uri="{FF2B5EF4-FFF2-40B4-BE49-F238E27FC236}">
                <a16:creationId xmlns:a16="http://schemas.microsoft.com/office/drawing/2014/main" id="{32DF63F3-247F-4EC3-BE96-53F0736894FE}"/>
              </a:ext>
            </a:extLst>
          </p:cNvPr>
          <p:cNvSpPr>
            <a:spLocks noGrp="1"/>
          </p:cNvSpPr>
          <p:nvPr>
            <p:ph idx="1"/>
          </p:nvPr>
        </p:nvSpPr>
        <p:spPr>
          <a:xfrm>
            <a:off x="658911" y="1701174"/>
            <a:ext cx="4812897" cy="3649133"/>
          </a:xfrm>
        </p:spPr>
        <p:txBody>
          <a:bodyPr>
            <a:normAutofit/>
          </a:bodyPr>
          <a:lstStyle/>
          <a:p>
            <a:r>
              <a:rPr lang="en-US" b="0" dirty="0">
                <a:solidFill>
                  <a:srgbClr val="CCCCCC"/>
                </a:solidFill>
                <a:effectLst/>
                <a:latin typeface="Menlo" panose="020B0609030804020204" pitchFamily="49" charset="0"/>
              </a:rPr>
              <a:t>Let's frame our problem as a classification task, we'll predict whether the stock price will increase, decrease, or remain the same.</a:t>
            </a:r>
          </a:p>
          <a:p>
            <a:r>
              <a:rPr lang="en-US" b="0" dirty="0">
                <a:solidFill>
                  <a:srgbClr val="CCCCCC"/>
                </a:solidFill>
                <a:effectLst/>
                <a:latin typeface="Menlo" panose="020B0609030804020204" pitchFamily="49" charset="0"/>
              </a:rPr>
              <a:t>Natural gas has the most significant influence on stock prices. This is attributed to the Russian-Ukrainian conflict, as Europe had previously relied on Russian gas imports.</a:t>
            </a:r>
          </a:p>
          <a:p>
            <a:endParaRPr lang="en-US" b="0" dirty="0">
              <a:solidFill>
                <a:srgbClr val="CCCCCC"/>
              </a:solidFill>
              <a:effectLst/>
              <a:latin typeface="Menlo" panose="020B0609030804020204" pitchFamily="49" charset="0"/>
            </a:endParaRPr>
          </a:p>
          <a:p>
            <a:endParaRPr lang="en-US" dirty="0"/>
          </a:p>
        </p:txBody>
      </p:sp>
      <p:sp>
        <p:nvSpPr>
          <p:cNvPr id="280" name="Rounded Rectangle 10">
            <a:extLst>
              <a:ext uri="{FF2B5EF4-FFF2-40B4-BE49-F238E27FC236}">
                <a16:creationId xmlns:a16="http://schemas.microsoft.com/office/drawing/2014/main" id="{091EC05A-89DB-4492-8034-80B7A313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575" y="626261"/>
            <a:ext cx="5433751" cy="3284719"/>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graph of a line and a line&#10;&#10;Description automatically generated with medium confidence">
            <a:extLst>
              <a:ext uri="{FF2B5EF4-FFF2-40B4-BE49-F238E27FC236}">
                <a16:creationId xmlns:a16="http://schemas.microsoft.com/office/drawing/2014/main" id="{22D18934-0FDE-4878-586C-9E900B01FAED}"/>
              </a:ext>
            </a:extLst>
          </p:cNvPr>
          <p:cNvPicPr>
            <a:picLocks noChangeAspect="1"/>
          </p:cNvPicPr>
          <p:nvPr/>
        </p:nvPicPr>
        <p:blipFill>
          <a:blip r:embed="rId3"/>
          <a:stretch>
            <a:fillRect/>
          </a:stretch>
        </p:blipFill>
        <p:spPr>
          <a:xfrm>
            <a:off x="6208876" y="1305015"/>
            <a:ext cx="5204358" cy="1912602"/>
          </a:xfrm>
          <a:prstGeom prst="roundRect">
            <a:avLst>
              <a:gd name="adj" fmla="val 5453"/>
            </a:avLst>
          </a:prstGeom>
          <a:ln w="50800" cap="sq" cmpd="dbl">
            <a:noFill/>
            <a:miter lim="800000"/>
          </a:ln>
          <a:effectLst/>
        </p:spPr>
      </p:pic>
      <p:sp>
        <p:nvSpPr>
          <p:cNvPr id="282" name="Rounded Rectangle 12">
            <a:extLst>
              <a:ext uri="{FF2B5EF4-FFF2-40B4-BE49-F238E27FC236}">
                <a16:creationId xmlns:a16="http://schemas.microsoft.com/office/drawing/2014/main" id="{F26FC45A-52BC-4102-84DD-911303AD3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576" y="4088780"/>
            <a:ext cx="2627580" cy="2138591"/>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diagram of a triangle&#10;&#10;Description automatically generated">
            <a:extLst>
              <a:ext uri="{FF2B5EF4-FFF2-40B4-BE49-F238E27FC236}">
                <a16:creationId xmlns:a16="http://schemas.microsoft.com/office/drawing/2014/main" id="{D3404864-F7D5-00E0-18A0-63889646F3B9}"/>
              </a:ext>
            </a:extLst>
          </p:cNvPr>
          <p:cNvPicPr>
            <a:picLocks noChangeAspect="1"/>
          </p:cNvPicPr>
          <p:nvPr/>
        </p:nvPicPr>
        <p:blipFill rotWithShape="1">
          <a:blip r:embed="rId4"/>
          <a:srcRect r="4747" b="-3"/>
          <a:stretch/>
        </p:blipFill>
        <p:spPr>
          <a:xfrm>
            <a:off x="6452276" y="4203079"/>
            <a:ext cx="1912178" cy="1912176"/>
          </a:xfrm>
          <a:prstGeom prst="roundRect">
            <a:avLst>
              <a:gd name="adj" fmla="val 5453"/>
            </a:avLst>
          </a:prstGeom>
          <a:ln w="50800" cap="sq" cmpd="dbl">
            <a:noFill/>
            <a:miter lim="800000"/>
          </a:ln>
          <a:effectLst/>
        </p:spPr>
      </p:pic>
      <p:sp>
        <p:nvSpPr>
          <p:cNvPr id="284" name="Rounded Rectangle 14">
            <a:extLst>
              <a:ext uri="{FF2B5EF4-FFF2-40B4-BE49-F238E27FC236}">
                <a16:creationId xmlns:a16="http://schemas.microsoft.com/office/drawing/2014/main" id="{0263BACB-325F-4E89-9AE5-E5E4B14AEB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5509" y="4088780"/>
            <a:ext cx="2627580" cy="2138591"/>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number of different sizes&#10;&#10;Description automatically generated with medium confidence">
            <a:extLst>
              <a:ext uri="{FF2B5EF4-FFF2-40B4-BE49-F238E27FC236}">
                <a16:creationId xmlns:a16="http://schemas.microsoft.com/office/drawing/2014/main" id="{9F9DBD4F-A7E5-2024-C718-D6B02607474D}"/>
              </a:ext>
            </a:extLst>
          </p:cNvPr>
          <p:cNvPicPr>
            <a:picLocks noChangeAspect="1"/>
          </p:cNvPicPr>
          <p:nvPr/>
        </p:nvPicPr>
        <p:blipFill rotWithShape="1">
          <a:blip r:embed="rId5"/>
          <a:srcRect r="14003" b="2"/>
          <a:stretch/>
        </p:blipFill>
        <p:spPr>
          <a:xfrm>
            <a:off x="9057145" y="4203079"/>
            <a:ext cx="2324306" cy="1912176"/>
          </a:xfrm>
          <a:prstGeom prst="roundRect">
            <a:avLst>
              <a:gd name="adj" fmla="val 5453"/>
            </a:avLst>
          </a:prstGeom>
          <a:ln w="50800" cap="sq" cmpd="dbl">
            <a:noFill/>
            <a:miter lim="800000"/>
          </a:ln>
          <a:effectLst/>
        </p:spPr>
      </p:pic>
      <p:sp>
        <p:nvSpPr>
          <p:cNvPr id="14" name="Rectangle 13">
            <a:extLst>
              <a:ext uri="{FF2B5EF4-FFF2-40B4-BE49-F238E27FC236}">
                <a16:creationId xmlns:a16="http://schemas.microsoft.com/office/drawing/2014/main" id="{D3528AFD-E2C7-AB54-81B7-D1EEBDBB860D}"/>
              </a:ext>
            </a:extLst>
          </p:cNvPr>
          <p:cNvSpPr/>
          <p:nvPr/>
        </p:nvSpPr>
        <p:spPr>
          <a:xfrm>
            <a:off x="1129216" y="5088982"/>
            <a:ext cx="3872286" cy="842097"/>
          </a:xfrm>
          <a:prstGeom prst="rect">
            <a:avLst/>
          </a:prstGeom>
        </p:spPr>
        <p:style>
          <a:lnRef idx="3">
            <a:schemeClr val="lt1"/>
          </a:lnRef>
          <a:fillRef idx="1">
            <a:schemeClr val="accent2"/>
          </a:fillRef>
          <a:effectRef idx="1">
            <a:schemeClr val="accent2"/>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b="1" i="0" dirty="0">
                <a:ln/>
                <a:solidFill>
                  <a:schemeClr val="accent4"/>
                </a:solidFill>
                <a:latin typeface="Menlo" panose="020B0609030804020204" pitchFamily="49" charset="0"/>
              </a:rPr>
              <a:t>Precision: 0.8 Recall: 0.8 F1-score:</a:t>
            </a:r>
          </a:p>
          <a:p>
            <a:pPr algn="ctr"/>
            <a:r>
              <a:rPr lang="en-IL" sz="1400" b="1" dirty="0">
                <a:ln/>
                <a:solidFill>
                  <a:schemeClr val="accent4"/>
                </a:solidFill>
                <a:latin typeface="Menlo" panose="020B0609030804020204" pitchFamily="49" charset="0"/>
              </a:rPr>
              <a:t>Accuracy : 0.77</a:t>
            </a:r>
          </a:p>
        </p:txBody>
      </p:sp>
    </p:spTree>
    <p:extLst>
      <p:ext uri="{BB962C8B-B14F-4D97-AF65-F5344CB8AC3E}">
        <p14:creationId xmlns:p14="http://schemas.microsoft.com/office/powerpoint/2010/main" val="2641302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hand holding a coin over a solar panel&#10;&#10;Description automatically generated">
            <a:extLst>
              <a:ext uri="{FF2B5EF4-FFF2-40B4-BE49-F238E27FC236}">
                <a16:creationId xmlns:a16="http://schemas.microsoft.com/office/drawing/2014/main" id="{FE6D316E-ECC8-864C-61F2-AEE8430BCBDC}"/>
              </a:ext>
            </a:extLst>
          </p:cNvPr>
          <p:cNvPicPr>
            <a:picLocks noChangeAspect="1"/>
          </p:cNvPicPr>
          <p:nvPr/>
        </p:nvPicPr>
        <p:blipFill rotWithShape="1">
          <a:blip r:embed="rId2">
            <a:alphaModFix amt="25000"/>
          </a:blip>
          <a:srcRect t="16667"/>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9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239D4871-02A8-E3F6-20CF-F15ED0AC720E}"/>
              </a:ext>
            </a:extLst>
          </p:cNvPr>
          <p:cNvSpPr>
            <a:spLocks noGrp="1"/>
          </p:cNvSpPr>
          <p:nvPr>
            <p:ph type="title"/>
          </p:nvPr>
        </p:nvSpPr>
        <p:spPr>
          <a:xfrm>
            <a:off x="685801" y="609600"/>
            <a:ext cx="10131425" cy="1456267"/>
          </a:xfrm>
        </p:spPr>
        <p:txBody>
          <a:bodyPr>
            <a:normAutofit/>
          </a:bodyPr>
          <a:lstStyle/>
          <a:p>
            <a:r>
              <a:rPr lang="en-IL" dirty="0"/>
              <a:t>Conclusion</a:t>
            </a:r>
          </a:p>
        </p:txBody>
      </p:sp>
      <p:sp>
        <p:nvSpPr>
          <p:cNvPr id="3" name="Content Placeholder 2">
            <a:extLst>
              <a:ext uri="{FF2B5EF4-FFF2-40B4-BE49-F238E27FC236}">
                <a16:creationId xmlns:a16="http://schemas.microsoft.com/office/drawing/2014/main" id="{E33ECBBD-9533-BAAB-C66E-207BFC8CAC4A}"/>
              </a:ext>
            </a:extLst>
          </p:cNvPr>
          <p:cNvSpPr>
            <a:spLocks noGrp="1"/>
          </p:cNvSpPr>
          <p:nvPr>
            <p:ph idx="1"/>
          </p:nvPr>
        </p:nvSpPr>
        <p:spPr>
          <a:xfrm>
            <a:off x="685801" y="2142067"/>
            <a:ext cx="10529046" cy="4106333"/>
          </a:xfrm>
        </p:spPr>
        <p:txBody>
          <a:bodyPr>
            <a:normAutofit fontScale="85000" lnSpcReduction="10000"/>
          </a:bodyPr>
          <a:lstStyle/>
          <a:p>
            <a:r>
              <a:rPr lang="en-US" sz="1700" dirty="0">
                <a:latin typeface="Menlo" panose="020B0609030804020204" pitchFamily="49" charset="0"/>
              </a:rPr>
              <a:t>Thorough analysis of </a:t>
            </a:r>
            <a:r>
              <a:rPr lang="en-US" sz="1700" dirty="0" err="1">
                <a:latin typeface="Menlo" panose="020B0609030804020204" pitchFamily="49" charset="0"/>
              </a:rPr>
              <a:t>SolarEcon</a:t>
            </a:r>
            <a:r>
              <a:rPr lang="en-US" sz="1700" dirty="0">
                <a:latin typeface="Menlo" panose="020B0609030804020204" pitchFamily="49" charset="0"/>
              </a:rPr>
              <a:t> Insight project revealed crucial insights into the solar energy sector.</a:t>
            </a:r>
          </a:p>
          <a:p>
            <a:r>
              <a:rPr lang="en-US" sz="1700" dirty="0">
                <a:latin typeface="Menlo" panose="020B0609030804020204" pitchFamily="49" charset="0"/>
              </a:rPr>
              <a:t>Utilizing linear regression and random forest models for stock price prediction showcased promising results, with future plans to expand modeling techniques.</a:t>
            </a:r>
          </a:p>
          <a:p>
            <a:r>
              <a:rPr lang="en-US" sz="1700" dirty="0">
                <a:latin typeface="Menlo" panose="020B0609030804020204" pitchFamily="49" charset="0"/>
              </a:rPr>
              <a:t>Financial statement analysis of SolarEdge highlighted correlations between financial health and market performance, emphasizing the need for ongoing monitoring.</a:t>
            </a:r>
          </a:p>
          <a:p>
            <a:r>
              <a:rPr lang="en-US" sz="1700" dirty="0">
                <a:latin typeface="Menlo" panose="020B0609030804020204" pitchFamily="49" charset="0"/>
              </a:rPr>
              <a:t>Integration of additional metrics like interest rates, electricity prices, and energy commodity prices enhances predictive capabilities and aids decision-making.</a:t>
            </a:r>
          </a:p>
          <a:p>
            <a:r>
              <a:rPr lang="en-US" sz="1700" b="0" dirty="0">
                <a:effectLst/>
                <a:latin typeface="Menlo" panose="020B0609030804020204" pitchFamily="49" charset="0"/>
              </a:rPr>
              <a:t>In reality, many more factors influence prices in the solar industry (such as price of batteries, various regulations and subsidies in specific countries. However, the indicators I selected have the most significant influence; these are the major factors affecting the prices of solar energy. Therefore, by understanding these factors, companies can predict future market dynamics and anticipate changes in their stock prices.</a:t>
            </a:r>
          </a:p>
          <a:p>
            <a:r>
              <a:rPr lang="en-US" sz="1700" b="0" dirty="0">
                <a:effectLst/>
                <a:latin typeface="Menlo" panose="020B0609030804020204" pitchFamily="49" charset="0"/>
              </a:rPr>
              <a:t>While it is true that people increasingly recognize the benefits of alternative energy and desire to reduce environmental pollution, the economic aspect remains predominant today.</a:t>
            </a:r>
          </a:p>
          <a:p>
            <a:endParaRPr lang="en-US" sz="1700" b="0" dirty="0">
              <a:effectLst/>
              <a:latin typeface="Menlo" panose="020B0609030804020204" pitchFamily="49" charset="0"/>
            </a:endParaRPr>
          </a:p>
          <a:p>
            <a:endParaRPr lang="en-US" sz="1700" b="0" dirty="0">
              <a:effectLst/>
              <a:latin typeface="Menlo" panose="020B0609030804020204" pitchFamily="49" charset="0"/>
            </a:endParaRPr>
          </a:p>
        </p:txBody>
      </p:sp>
    </p:spTree>
    <p:extLst>
      <p:ext uri="{BB962C8B-B14F-4D97-AF65-F5344CB8AC3E}">
        <p14:creationId xmlns:p14="http://schemas.microsoft.com/office/powerpoint/2010/main" val="2969882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95768-B8A5-C934-FE43-AB2F7C9362E4}"/>
              </a:ext>
            </a:extLst>
          </p:cNvPr>
          <p:cNvSpPr>
            <a:spLocks noGrp="1"/>
          </p:cNvSpPr>
          <p:nvPr>
            <p:ph type="title"/>
          </p:nvPr>
        </p:nvSpPr>
        <p:spPr>
          <a:xfrm>
            <a:off x="650846" y="1030288"/>
            <a:ext cx="4812897" cy="1035579"/>
          </a:xfrm>
        </p:spPr>
        <p:txBody>
          <a:bodyPr>
            <a:normAutofit fontScale="90000"/>
          </a:bodyPr>
          <a:lstStyle/>
          <a:p>
            <a:r>
              <a:rPr lang="en-US" b="0" i="0" dirty="0">
                <a:solidFill>
                  <a:srgbClr val="F9F9F9"/>
                </a:solidFill>
                <a:effectLst/>
                <a:latin typeface="Söhne"/>
              </a:rPr>
              <a:t>4 key companies in the solar industry</a:t>
            </a:r>
            <a:endParaRPr lang="en-IL" dirty="0"/>
          </a:p>
        </p:txBody>
      </p:sp>
      <p:sp>
        <p:nvSpPr>
          <p:cNvPr id="16" name="Content Placeholder 15">
            <a:extLst>
              <a:ext uri="{FF2B5EF4-FFF2-40B4-BE49-F238E27FC236}">
                <a16:creationId xmlns:a16="http://schemas.microsoft.com/office/drawing/2014/main" id="{6AA90055-D2E0-EAB9-82EF-6E4EFDF2B1CE}"/>
              </a:ext>
            </a:extLst>
          </p:cNvPr>
          <p:cNvSpPr>
            <a:spLocks noGrp="1"/>
          </p:cNvSpPr>
          <p:nvPr>
            <p:ph idx="1"/>
          </p:nvPr>
        </p:nvSpPr>
        <p:spPr>
          <a:xfrm>
            <a:off x="650846" y="2142067"/>
            <a:ext cx="4812897" cy="3649133"/>
          </a:xfrm>
        </p:spPr>
        <p:txBody>
          <a:bodyPr>
            <a:normAutofit/>
          </a:bodyPr>
          <a:lstStyle/>
          <a:p>
            <a:r>
              <a:rPr lang="en-US" b="0" dirty="0">
                <a:solidFill>
                  <a:srgbClr val="CCCCCC"/>
                </a:solidFill>
                <a:effectLst/>
                <a:latin typeface="Menlo" panose="020B0609030804020204" pitchFamily="49" charset="0"/>
              </a:rPr>
              <a:t>By analyzing these companies, I aim to gain insights into various aspects of the solar industry, including market trends, financial performance, and the broader impact of solar energy adoption.</a:t>
            </a:r>
          </a:p>
          <a:p>
            <a:r>
              <a:rPr lang="en-US" b="0" dirty="0">
                <a:solidFill>
                  <a:srgbClr val="CCCCCC"/>
                </a:solidFill>
                <a:effectLst/>
                <a:latin typeface="Menlo" panose="020B0609030804020204" pitchFamily="49" charset="0"/>
              </a:rPr>
              <a:t>I retrieved the data for financial statements and stock prices via the Yahoo Finance API.</a:t>
            </a:r>
          </a:p>
          <a:p>
            <a:endParaRPr lang="en-US" b="0" dirty="0">
              <a:solidFill>
                <a:srgbClr val="CCCCCC"/>
              </a:solidFill>
              <a:effectLst/>
              <a:latin typeface="Menlo" panose="020B0609030804020204" pitchFamily="49" charset="0"/>
            </a:endParaRPr>
          </a:p>
          <a:p>
            <a:endParaRPr lang="en-US" dirty="0"/>
          </a:p>
        </p:txBody>
      </p:sp>
      <p:sp>
        <p:nvSpPr>
          <p:cNvPr id="19" name="Rounded Rectangle 24">
            <a:extLst>
              <a:ext uri="{FF2B5EF4-FFF2-40B4-BE49-F238E27FC236}">
                <a16:creationId xmlns:a16="http://schemas.microsoft.com/office/drawing/2014/main" id="{0BC0152F-C979-4D47-A2BE-DB351CFFA6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576" y="620116"/>
            <a:ext cx="2627580"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red sun and waves logo&#10;&#10;Description automatically generated">
            <a:extLst>
              <a:ext uri="{FF2B5EF4-FFF2-40B4-BE49-F238E27FC236}">
                <a16:creationId xmlns:a16="http://schemas.microsoft.com/office/drawing/2014/main" id="{984B3294-4549-B92E-7592-E46DA56F3CA1}"/>
              </a:ext>
            </a:extLst>
          </p:cNvPr>
          <p:cNvPicPr>
            <a:picLocks noChangeAspect="1"/>
          </p:cNvPicPr>
          <p:nvPr/>
        </p:nvPicPr>
        <p:blipFill>
          <a:blip r:embed="rId3"/>
          <a:stretch>
            <a:fillRect/>
          </a:stretch>
        </p:blipFill>
        <p:spPr>
          <a:xfrm>
            <a:off x="6208876" y="1284087"/>
            <a:ext cx="2398979" cy="1385896"/>
          </a:xfrm>
          <a:prstGeom prst="roundRect">
            <a:avLst>
              <a:gd name="adj" fmla="val 5453"/>
            </a:avLst>
          </a:prstGeom>
          <a:ln w="50800" cap="sq" cmpd="dbl">
            <a:noFill/>
            <a:miter lim="800000"/>
          </a:ln>
          <a:effectLst/>
        </p:spPr>
      </p:pic>
      <p:sp>
        <p:nvSpPr>
          <p:cNvPr id="21" name="Rounded Rectangle 26">
            <a:extLst>
              <a:ext uri="{FF2B5EF4-FFF2-40B4-BE49-F238E27FC236}">
                <a16:creationId xmlns:a16="http://schemas.microsoft.com/office/drawing/2014/main" id="{58EC500E-DAEE-446A-8A23-299487467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5509" y="620116"/>
            <a:ext cx="2627580"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and red logo&#10;&#10;Description automatically generated">
            <a:extLst>
              <a:ext uri="{FF2B5EF4-FFF2-40B4-BE49-F238E27FC236}">
                <a16:creationId xmlns:a16="http://schemas.microsoft.com/office/drawing/2014/main" id="{7D6F7CD7-5049-3FC8-9298-402063FA306A}"/>
              </a:ext>
            </a:extLst>
          </p:cNvPr>
          <p:cNvPicPr>
            <a:picLocks noChangeAspect="1"/>
          </p:cNvPicPr>
          <p:nvPr/>
        </p:nvPicPr>
        <p:blipFill>
          <a:blip r:embed="rId4"/>
          <a:stretch>
            <a:fillRect/>
          </a:stretch>
        </p:blipFill>
        <p:spPr>
          <a:xfrm>
            <a:off x="9019809" y="1365830"/>
            <a:ext cx="2398979" cy="1222409"/>
          </a:xfrm>
          <a:prstGeom prst="roundRect">
            <a:avLst>
              <a:gd name="adj" fmla="val 5453"/>
            </a:avLst>
          </a:prstGeom>
          <a:ln w="50800" cap="sq" cmpd="dbl">
            <a:noFill/>
            <a:miter lim="800000"/>
          </a:ln>
          <a:effectLst/>
        </p:spPr>
      </p:pic>
      <p:sp>
        <p:nvSpPr>
          <p:cNvPr id="23" name="Rounded Rectangle 20">
            <a:extLst>
              <a:ext uri="{FF2B5EF4-FFF2-40B4-BE49-F238E27FC236}">
                <a16:creationId xmlns:a16="http://schemas.microsoft.com/office/drawing/2014/main" id="{622FDAFD-6D3F-42B0-8715-709BD14C91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576" y="3515716"/>
            <a:ext cx="2627580"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and orange logo&#10;&#10;Description automatically generated">
            <a:extLst>
              <a:ext uri="{FF2B5EF4-FFF2-40B4-BE49-F238E27FC236}">
                <a16:creationId xmlns:a16="http://schemas.microsoft.com/office/drawing/2014/main" id="{1B6A71D6-81BF-468F-A5C2-D4D16F52E1AC}"/>
              </a:ext>
            </a:extLst>
          </p:cNvPr>
          <p:cNvPicPr>
            <a:picLocks noChangeAspect="1"/>
          </p:cNvPicPr>
          <p:nvPr/>
        </p:nvPicPr>
        <p:blipFill>
          <a:blip r:embed="rId5"/>
          <a:stretch>
            <a:fillRect/>
          </a:stretch>
        </p:blipFill>
        <p:spPr>
          <a:xfrm>
            <a:off x="6208876" y="4506791"/>
            <a:ext cx="2398979" cy="731688"/>
          </a:xfrm>
          <a:prstGeom prst="roundRect">
            <a:avLst>
              <a:gd name="adj" fmla="val 5453"/>
            </a:avLst>
          </a:prstGeom>
          <a:ln w="50800" cap="sq" cmpd="dbl">
            <a:noFill/>
            <a:miter lim="800000"/>
          </a:ln>
          <a:effectLst/>
        </p:spPr>
      </p:pic>
      <p:sp>
        <p:nvSpPr>
          <p:cNvPr id="25" name="Rounded Rectangle 22">
            <a:extLst>
              <a:ext uri="{FF2B5EF4-FFF2-40B4-BE49-F238E27FC236}">
                <a16:creationId xmlns:a16="http://schemas.microsoft.com/office/drawing/2014/main" id="{5E890CAE-EFF1-4131-83CD-4A9247D87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5509" y="3515716"/>
            <a:ext cx="2627580"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black and white logo&#10;&#10;Description automatically generated">
            <a:extLst>
              <a:ext uri="{FF2B5EF4-FFF2-40B4-BE49-F238E27FC236}">
                <a16:creationId xmlns:a16="http://schemas.microsoft.com/office/drawing/2014/main" id="{B482E55F-D216-E01A-8D62-22F53ACEF6F3}"/>
              </a:ext>
            </a:extLst>
          </p:cNvPr>
          <p:cNvPicPr>
            <a:picLocks noChangeAspect="1"/>
          </p:cNvPicPr>
          <p:nvPr/>
        </p:nvPicPr>
        <p:blipFill>
          <a:blip r:embed="rId6"/>
          <a:stretch>
            <a:fillRect/>
          </a:stretch>
        </p:blipFill>
        <p:spPr>
          <a:xfrm>
            <a:off x="9019809" y="4530780"/>
            <a:ext cx="2398979" cy="683709"/>
          </a:xfrm>
          <a:prstGeom prst="roundRect">
            <a:avLst>
              <a:gd name="adj" fmla="val 5453"/>
            </a:avLst>
          </a:prstGeom>
          <a:ln w="50800" cap="sq" cmpd="dbl">
            <a:noFill/>
            <a:miter lim="800000"/>
          </a:ln>
          <a:effectLst/>
        </p:spPr>
      </p:pic>
    </p:spTree>
    <p:extLst>
      <p:ext uri="{BB962C8B-B14F-4D97-AF65-F5344CB8AC3E}">
        <p14:creationId xmlns:p14="http://schemas.microsoft.com/office/powerpoint/2010/main" val="1198515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0DF4-F434-E04F-A9B3-17B9ABF461EA}"/>
              </a:ext>
            </a:extLst>
          </p:cNvPr>
          <p:cNvSpPr>
            <a:spLocks noGrp="1"/>
          </p:cNvSpPr>
          <p:nvPr>
            <p:ph type="title"/>
          </p:nvPr>
        </p:nvSpPr>
        <p:spPr>
          <a:xfrm>
            <a:off x="677850" y="371061"/>
            <a:ext cx="10131425" cy="1456267"/>
          </a:xfrm>
        </p:spPr>
        <p:txBody>
          <a:bodyPr>
            <a:noAutofit/>
          </a:bodyPr>
          <a:lstStyle/>
          <a:p>
            <a:r>
              <a:rPr lang="en-US" sz="1800" kern="0" dirty="0">
                <a:solidFill>
                  <a:schemeClr val="accent4">
                    <a:lumMod val="40000"/>
                    <a:lumOff val="60000"/>
                  </a:schemeClr>
                </a:solidFill>
                <a:effectLst/>
                <a:latin typeface="Times New Roman" panose="02020603050405020304" pitchFamily="18" charset="0"/>
                <a:ea typeface="Times New Roman" panose="02020603050405020304" pitchFamily="18" charset="0"/>
                <a:cs typeface="Arial" panose="020B0604020202020204" pitchFamily="34" charset="0"/>
              </a:rPr>
              <a:t>In the solar energy sector, a notable upsurge was observed from 2020 to 2021, after onset of the Coronavirus pandemic, signifying a pinnacle in the green energy industry's growth trajectory.</a:t>
            </a:r>
            <a:br>
              <a:rPr lang="en-US" sz="1800" kern="0" dirty="0">
                <a:solidFill>
                  <a:schemeClr val="accent4">
                    <a:lumMod val="40000"/>
                    <a:lumOff val="60000"/>
                  </a:schemeClr>
                </a:solidFill>
                <a:effectLst/>
                <a:latin typeface="Times New Roman" panose="02020603050405020304" pitchFamily="18" charset="0"/>
                <a:ea typeface="Times New Roman" panose="02020603050405020304" pitchFamily="18" charset="0"/>
                <a:cs typeface="Arial" panose="020B0604020202020204" pitchFamily="34" charset="0"/>
              </a:rPr>
            </a:br>
            <a:r>
              <a:rPr lang="en-US" sz="1800" kern="0" dirty="0">
                <a:solidFill>
                  <a:schemeClr val="accent4">
                    <a:lumMod val="40000"/>
                    <a:lumOff val="60000"/>
                  </a:schemeClr>
                </a:solidFill>
                <a:effectLst/>
                <a:latin typeface="Times New Roman" panose="02020603050405020304" pitchFamily="18" charset="0"/>
                <a:ea typeface="Times New Roman" panose="02020603050405020304" pitchFamily="18" charset="0"/>
                <a:cs typeface="Arial" panose="020B0604020202020204" pitchFamily="34" charset="0"/>
              </a:rPr>
              <a:t>however, after several years at the peak of the industry, in the last year, 2023 - 2024, we have seen a sharp decline in the stock</a:t>
            </a:r>
            <a:br>
              <a:rPr lang="en-IL" sz="1800" kern="100" dirty="0">
                <a:effectLst/>
                <a:latin typeface="Calibri" panose="020F0502020204030204" pitchFamily="34" charset="0"/>
                <a:ea typeface="Calibri" panose="020F0502020204030204" pitchFamily="34" charset="0"/>
                <a:cs typeface="Arial" panose="020B0604020202020204" pitchFamily="34" charset="0"/>
              </a:rPr>
            </a:br>
            <a:endParaRPr lang="en-IL" sz="1600" dirty="0"/>
          </a:p>
        </p:txBody>
      </p:sp>
      <p:pic>
        <p:nvPicPr>
          <p:cNvPr id="5" name="Content Placeholder 4" descr="A graph of a price&#10;&#10;Description automatically generated with medium confidence">
            <a:extLst>
              <a:ext uri="{FF2B5EF4-FFF2-40B4-BE49-F238E27FC236}">
                <a16:creationId xmlns:a16="http://schemas.microsoft.com/office/drawing/2014/main" id="{C71DBA5C-2153-6B78-4D58-6442AE1402A5}"/>
              </a:ext>
            </a:extLst>
          </p:cNvPr>
          <p:cNvPicPr>
            <a:picLocks noGrp="1" noChangeAspect="1"/>
          </p:cNvPicPr>
          <p:nvPr>
            <p:ph idx="1"/>
          </p:nvPr>
        </p:nvPicPr>
        <p:blipFill>
          <a:blip r:embed="rId2"/>
          <a:stretch>
            <a:fillRect/>
          </a:stretch>
        </p:blipFill>
        <p:spPr>
          <a:xfrm>
            <a:off x="2532601" y="1827328"/>
            <a:ext cx="7126798" cy="47334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1673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E2EB5-0F91-D0AE-A1D3-9CD04B05CB71}"/>
              </a:ext>
            </a:extLst>
          </p:cNvPr>
          <p:cNvSpPr>
            <a:spLocks noGrp="1"/>
          </p:cNvSpPr>
          <p:nvPr>
            <p:ph type="title"/>
          </p:nvPr>
        </p:nvSpPr>
        <p:spPr>
          <a:xfrm>
            <a:off x="701704" y="522135"/>
            <a:ext cx="10131425" cy="1456267"/>
          </a:xfrm>
        </p:spPr>
        <p:txBody>
          <a:bodyPr>
            <a:noAutofit/>
          </a:bodyPr>
          <a:lstStyle/>
          <a:p>
            <a:r>
              <a:rPr lang="en-US" sz="1800" kern="0" dirty="0">
                <a:solidFill>
                  <a:schemeClr val="accent4">
                    <a:lumMod val="40000"/>
                    <a:lumOff val="60000"/>
                  </a:schemeClr>
                </a:solidFill>
                <a:latin typeface="Times New Roman" panose="02020603050405020304" pitchFamily="18" charset="0"/>
                <a:cs typeface="Arial" panose="020B0604020202020204" pitchFamily="34" charset="0"/>
              </a:rPr>
              <a:t>We can understand that this is a problem not only for one company, but for the entire solar industry</a:t>
            </a:r>
            <a:br>
              <a:rPr lang="en-US" sz="1800" kern="0" dirty="0">
                <a:solidFill>
                  <a:schemeClr val="accent4">
                    <a:lumMod val="40000"/>
                    <a:lumOff val="60000"/>
                  </a:schemeClr>
                </a:solidFill>
                <a:latin typeface="Times New Roman" panose="02020603050405020304" pitchFamily="18" charset="0"/>
                <a:cs typeface="Arial" panose="020B0604020202020204" pitchFamily="34" charset="0"/>
              </a:rPr>
            </a:br>
            <a:br>
              <a:rPr lang="ru-RU" sz="1800" kern="0" dirty="0">
                <a:solidFill>
                  <a:schemeClr val="accent4">
                    <a:lumMod val="40000"/>
                    <a:lumOff val="60000"/>
                  </a:schemeClr>
                </a:solidFill>
                <a:latin typeface="Times New Roman" panose="02020603050405020304" pitchFamily="18" charset="0"/>
                <a:cs typeface="Arial" panose="020B0604020202020204" pitchFamily="34" charset="0"/>
              </a:rPr>
            </a:br>
            <a:r>
              <a:rPr lang="en-US" sz="1800" kern="0" dirty="0">
                <a:solidFill>
                  <a:schemeClr val="accent4">
                    <a:lumMod val="40000"/>
                    <a:lumOff val="60000"/>
                  </a:schemeClr>
                </a:solidFill>
                <a:latin typeface="Times New Roman" panose="02020603050405020304" pitchFamily="18" charset="0"/>
                <a:cs typeface="Arial" panose="020B0604020202020204" pitchFamily="34" charset="0"/>
              </a:rPr>
              <a:t>is the world moving away from clean solar energy?</a:t>
            </a:r>
            <a:endParaRPr lang="en-IL" sz="1800" kern="0" dirty="0">
              <a:solidFill>
                <a:schemeClr val="accent4">
                  <a:lumMod val="40000"/>
                  <a:lumOff val="60000"/>
                </a:schemeClr>
              </a:solidFill>
              <a:latin typeface="Times New Roman" panose="02020603050405020304" pitchFamily="18" charset="0"/>
              <a:cs typeface="Arial" panose="020B0604020202020204" pitchFamily="34" charset="0"/>
            </a:endParaRPr>
          </a:p>
        </p:txBody>
      </p:sp>
      <p:pic>
        <p:nvPicPr>
          <p:cNvPr id="5" name="Content Placeholder 4" descr="A graph of a price&#10;&#10;Description automatically generated with medium confidence">
            <a:extLst>
              <a:ext uri="{FF2B5EF4-FFF2-40B4-BE49-F238E27FC236}">
                <a16:creationId xmlns:a16="http://schemas.microsoft.com/office/drawing/2014/main" id="{DEF0852E-9792-CC9E-8E11-A4D338D21293}"/>
              </a:ext>
            </a:extLst>
          </p:cNvPr>
          <p:cNvPicPr>
            <a:picLocks noGrp="1" noChangeAspect="1"/>
          </p:cNvPicPr>
          <p:nvPr>
            <p:ph idx="1"/>
          </p:nvPr>
        </p:nvPicPr>
        <p:blipFill>
          <a:blip r:embed="rId2"/>
          <a:stretch>
            <a:fillRect/>
          </a:stretch>
        </p:blipFill>
        <p:spPr>
          <a:xfrm>
            <a:off x="2608028" y="2065867"/>
            <a:ext cx="6829236" cy="45358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7281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A468C-27FA-6688-45FD-B13091EE0B40}"/>
              </a:ext>
            </a:extLst>
          </p:cNvPr>
          <p:cNvSpPr>
            <a:spLocks noGrp="1"/>
          </p:cNvSpPr>
          <p:nvPr>
            <p:ph type="title"/>
          </p:nvPr>
        </p:nvSpPr>
        <p:spPr>
          <a:xfrm>
            <a:off x="1361187" y="1030288"/>
            <a:ext cx="4099947" cy="1035579"/>
          </a:xfrm>
        </p:spPr>
        <p:txBody>
          <a:bodyPr>
            <a:normAutofit/>
          </a:bodyPr>
          <a:lstStyle/>
          <a:p>
            <a:endParaRPr lang="en-IL" dirty="0"/>
          </a:p>
        </p:txBody>
      </p:sp>
      <p:sp>
        <p:nvSpPr>
          <p:cNvPr id="14" name="Rectangle 13">
            <a:extLst>
              <a:ext uri="{FF2B5EF4-FFF2-40B4-BE49-F238E27FC236}">
                <a16:creationId xmlns:a16="http://schemas.microsoft.com/office/drawing/2014/main" id="{738C413B-57E4-4FAD-AF00-1E89B42731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97333" y="4261157"/>
            <a:ext cx="2971800" cy="17083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E82BE546-F1AB-DD91-0961-2A995532666C}"/>
              </a:ext>
            </a:extLst>
          </p:cNvPr>
          <p:cNvSpPr>
            <a:spLocks noGrp="1"/>
          </p:cNvSpPr>
          <p:nvPr>
            <p:ph idx="1"/>
          </p:nvPr>
        </p:nvSpPr>
        <p:spPr>
          <a:xfrm>
            <a:off x="1361187" y="2142067"/>
            <a:ext cx="4099947" cy="3649133"/>
          </a:xfrm>
        </p:spPr>
        <p:txBody>
          <a:bodyPr>
            <a:normAutofit/>
          </a:bodyPr>
          <a:lstStyle/>
          <a:p>
            <a:pPr marL="0" indent="0">
              <a:buNone/>
            </a:pPr>
            <a:r>
              <a:rPr lang="en-US" kern="0" cap="all" dirty="0">
                <a:ln w="3175" cmpd="sng">
                  <a:noFill/>
                </a:ln>
                <a:solidFill>
                  <a:schemeClr val="accent4">
                    <a:lumMod val="40000"/>
                    <a:lumOff val="60000"/>
                  </a:schemeClr>
                </a:solidFill>
                <a:latin typeface="Times New Roman" panose="02020603050405020304" pitchFamily="18" charset="0"/>
                <a:ea typeface="+mj-ea"/>
                <a:cs typeface="Arial" panose="020B0604020202020204" pitchFamily="34" charset="0"/>
              </a:rPr>
              <a:t>In this project we seek to ascertain the root causes of this industry-wide decline by exploring various potential factors</a:t>
            </a:r>
            <a:r>
              <a:rPr lang="en-US" kern="0" cap="all" dirty="0">
                <a:ln w="3175" cmpd="sng">
                  <a:noFill/>
                </a:ln>
                <a:solidFill>
                  <a:srgbClr val="CCCCCC"/>
                </a:solidFill>
                <a:latin typeface="Menlo" panose="020B0609030804020204" pitchFamily="49" charset="0"/>
                <a:ea typeface="+mj-ea"/>
                <a:cs typeface="Arial" panose="020B0604020202020204" pitchFamily="34" charset="0"/>
              </a:rPr>
              <a:t>.</a:t>
            </a:r>
            <a:endParaRPr lang="en-US" sz="1800" b="0" dirty="0">
              <a:solidFill>
                <a:srgbClr val="CCCCCC"/>
              </a:solidFill>
              <a:effectLst/>
              <a:latin typeface="Menlo" panose="020B0609030804020204" pitchFamily="49" charset="0"/>
            </a:endParaRPr>
          </a:p>
          <a:p>
            <a:pPr marL="0" indent="0">
              <a:buNone/>
            </a:pPr>
            <a:r>
              <a:rPr lang="en-US" sz="1400" kern="0" cap="all" dirty="0">
                <a:ln w="3175" cmpd="sng">
                  <a:noFill/>
                </a:ln>
                <a:solidFill>
                  <a:schemeClr val="accent4">
                    <a:lumMod val="40000"/>
                    <a:lumOff val="60000"/>
                  </a:schemeClr>
                </a:solidFill>
                <a:latin typeface="Times New Roman" panose="02020603050405020304" pitchFamily="18" charset="0"/>
                <a:ea typeface="+mj-ea"/>
                <a:cs typeface="Arial" panose="020B0604020202020204" pitchFamily="34" charset="0"/>
              </a:rPr>
              <a:t>On these graphs you can see candlestick for High – Low prices over time , and Open – Close prices</a:t>
            </a:r>
            <a:endParaRPr lang="en-IL" sz="1400" kern="0" cap="all" dirty="0">
              <a:ln w="3175" cmpd="sng">
                <a:noFill/>
              </a:ln>
              <a:solidFill>
                <a:schemeClr val="accent4">
                  <a:lumMod val="40000"/>
                  <a:lumOff val="60000"/>
                </a:schemeClr>
              </a:solidFill>
              <a:latin typeface="Times New Roman" panose="02020603050405020304" pitchFamily="18" charset="0"/>
              <a:ea typeface="+mj-ea"/>
              <a:cs typeface="Arial" panose="020B0604020202020204" pitchFamily="34" charset="0"/>
            </a:endParaRPr>
          </a:p>
          <a:p>
            <a:pPr marL="0" indent="0">
              <a:buNone/>
            </a:pPr>
            <a:endParaRPr lang="en-US" dirty="0"/>
          </a:p>
        </p:txBody>
      </p:sp>
      <p:sp>
        <p:nvSpPr>
          <p:cNvPr id="16" name="Rounded Rectangle 30">
            <a:extLst>
              <a:ext uri="{FF2B5EF4-FFF2-40B4-BE49-F238E27FC236}">
                <a16:creationId xmlns:a16="http://schemas.microsoft.com/office/drawing/2014/main" id="{96184565-6B22-40B8-AEFC-E5D103C55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626261"/>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graph&#10;&#10;Description automatically generated">
            <a:extLst>
              <a:ext uri="{FF2B5EF4-FFF2-40B4-BE49-F238E27FC236}">
                <a16:creationId xmlns:a16="http://schemas.microsoft.com/office/drawing/2014/main" id="{8BBB2373-2A4C-05F0-101E-16DA96B39BB4}"/>
              </a:ext>
            </a:extLst>
          </p:cNvPr>
          <p:cNvPicPr>
            <a:picLocks noChangeAspect="1"/>
          </p:cNvPicPr>
          <p:nvPr/>
        </p:nvPicPr>
        <p:blipFill>
          <a:blip r:embed="rId3"/>
          <a:stretch>
            <a:fillRect/>
          </a:stretch>
        </p:blipFill>
        <p:spPr>
          <a:xfrm>
            <a:off x="6918716" y="728133"/>
            <a:ext cx="3784343" cy="2497667"/>
          </a:xfrm>
          <a:prstGeom prst="roundRect">
            <a:avLst>
              <a:gd name="adj" fmla="val 5453"/>
            </a:avLst>
          </a:prstGeom>
          <a:ln w="50800" cap="sq" cmpd="dbl">
            <a:noFill/>
            <a:miter lim="800000"/>
          </a:ln>
          <a:effectLst/>
        </p:spPr>
      </p:pic>
      <p:sp>
        <p:nvSpPr>
          <p:cNvPr id="18" name="Rounded Rectangle 35">
            <a:extLst>
              <a:ext uri="{FF2B5EF4-FFF2-40B4-BE49-F238E27FC236}">
                <a16:creationId xmlns:a16="http://schemas.microsoft.com/office/drawing/2014/main" id="{A9B5337D-1BB2-4459-9BD6-59184E383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3515716"/>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graph&#10;&#10;Description automatically generated">
            <a:extLst>
              <a:ext uri="{FF2B5EF4-FFF2-40B4-BE49-F238E27FC236}">
                <a16:creationId xmlns:a16="http://schemas.microsoft.com/office/drawing/2014/main" id="{18F3186F-E55B-A0E7-88CA-07A87BABACFF}"/>
              </a:ext>
            </a:extLst>
          </p:cNvPr>
          <p:cNvPicPr>
            <a:picLocks noChangeAspect="1"/>
          </p:cNvPicPr>
          <p:nvPr/>
        </p:nvPicPr>
        <p:blipFill>
          <a:blip r:embed="rId4"/>
          <a:stretch>
            <a:fillRect/>
          </a:stretch>
        </p:blipFill>
        <p:spPr>
          <a:xfrm>
            <a:off x="6918716" y="3617588"/>
            <a:ext cx="3784343" cy="2497667"/>
          </a:xfrm>
          <a:prstGeom prst="roundRect">
            <a:avLst>
              <a:gd name="adj" fmla="val 5453"/>
            </a:avLst>
          </a:prstGeom>
          <a:ln w="50800" cap="sq" cmpd="dbl">
            <a:noFill/>
            <a:miter lim="800000"/>
          </a:ln>
          <a:effectLst/>
        </p:spPr>
      </p:pic>
    </p:spTree>
    <p:extLst>
      <p:ext uri="{BB962C8B-B14F-4D97-AF65-F5344CB8AC3E}">
        <p14:creationId xmlns:p14="http://schemas.microsoft.com/office/powerpoint/2010/main" val="859245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6855-2A2D-BD2A-30EB-4308ACBC8B98}"/>
              </a:ext>
            </a:extLst>
          </p:cNvPr>
          <p:cNvSpPr>
            <a:spLocks noGrp="1"/>
          </p:cNvSpPr>
          <p:nvPr>
            <p:ph type="title"/>
          </p:nvPr>
        </p:nvSpPr>
        <p:spPr/>
        <p:txBody>
          <a:bodyPr/>
          <a:lstStyle/>
          <a:p>
            <a:endParaRPr lang="en-IL"/>
          </a:p>
        </p:txBody>
      </p:sp>
      <p:pic>
        <p:nvPicPr>
          <p:cNvPr id="4" name="Content Placeholder 4" descr="A group of graphs showing sales&#10;&#10;Description automatically generated">
            <a:extLst>
              <a:ext uri="{FF2B5EF4-FFF2-40B4-BE49-F238E27FC236}">
                <a16:creationId xmlns:a16="http://schemas.microsoft.com/office/drawing/2014/main" id="{E8A6FEAC-5C10-DD74-B06E-6E0466C3B6B8}"/>
              </a:ext>
            </a:extLst>
          </p:cNvPr>
          <p:cNvPicPr>
            <a:picLocks noGrp="1" noChangeAspect="1"/>
          </p:cNvPicPr>
          <p:nvPr>
            <p:ph idx="1"/>
          </p:nvPr>
        </p:nvPicPr>
        <p:blipFill rotWithShape="1">
          <a:blip r:embed="rId2"/>
          <a:srcRect t="14449"/>
          <a:stretch/>
        </p:blipFill>
        <p:spPr>
          <a:xfrm>
            <a:off x="0" y="0"/>
            <a:ext cx="12192000" cy="6863614"/>
          </a:xfrm>
          <a:prstGeom prst="rect">
            <a:avLst/>
          </a:prstGeom>
        </p:spPr>
      </p:pic>
      <p:sp>
        <p:nvSpPr>
          <p:cNvPr id="6" name="TextBox 5">
            <a:extLst>
              <a:ext uri="{FF2B5EF4-FFF2-40B4-BE49-F238E27FC236}">
                <a16:creationId xmlns:a16="http://schemas.microsoft.com/office/drawing/2014/main" id="{0F79586B-B075-A2CB-88F7-B9416D49ABE2}"/>
              </a:ext>
            </a:extLst>
          </p:cNvPr>
          <p:cNvSpPr txBox="1"/>
          <p:nvPr/>
        </p:nvSpPr>
        <p:spPr>
          <a:xfrm>
            <a:off x="3011055" y="3013501"/>
            <a:ext cx="6169890" cy="830997"/>
          </a:xfrm>
          <a:prstGeom prst="rect">
            <a:avLst/>
          </a:prstGeom>
          <a:noFill/>
        </p:spPr>
        <p:txBody>
          <a:bodyPr wrap="square">
            <a:spAutoFit/>
          </a:bodyPr>
          <a:lstStyle/>
          <a:p>
            <a:pPr algn="ctr"/>
            <a:r>
              <a:rPr lang="en-IL" sz="48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Sales volume</a:t>
            </a:r>
          </a:p>
        </p:txBody>
      </p:sp>
    </p:spTree>
    <p:extLst>
      <p:ext uri="{BB962C8B-B14F-4D97-AF65-F5344CB8AC3E}">
        <p14:creationId xmlns:p14="http://schemas.microsoft.com/office/powerpoint/2010/main" val="519572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8C45D-69D2-0FB2-D71A-76950E95DFDF}"/>
              </a:ext>
            </a:extLst>
          </p:cNvPr>
          <p:cNvSpPr>
            <a:spLocks noGrp="1"/>
          </p:cNvSpPr>
          <p:nvPr>
            <p:ph type="title"/>
          </p:nvPr>
        </p:nvSpPr>
        <p:spPr>
          <a:xfrm>
            <a:off x="789168" y="826163"/>
            <a:ext cx="3771899" cy="1651000"/>
          </a:xfrm>
        </p:spPr>
        <p:txBody>
          <a:bodyPr anchor="b">
            <a:normAutofit/>
          </a:bodyPr>
          <a:lstStyle/>
          <a:p>
            <a:r>
              <a:rPr lang="en-US" sz="1600" b="0" dirty="0">
                <a:solidFill>
                  <a:srgbClr val="CCCCCC"/>
                </a:solidFill>
                <a:effectLst/>
                <a:latin typeface="Menlo" panose="020B0609030804020204" pitchFamily="49" charset="0"/>
              </a:rPr>
              <a:t>What was the moving average of the various stocks?</a:t>
            </a:r>
            <a:br>
              <a:rPr lang="en-US" sz="1200" b="0" dirty="0">
                <a:solidFill>
                  <a:srgbClr val="CCCCCC"/>
                </a:solidFill>
                <a:effectLst/>
                <a:latin typeface="Menlo" panose="020B0609030804020204" pitchFamily="49" charset="0"/>
              </a:rPr>
            </a:br>
            <a:endParaRPr lang="en-IL" sz="2400" dirty="0"/>
          </a:p>
        </p:txBody>
      </p:sp>
      <p:sp>
        <p:nvSpPr>
          <p:cNvPr id="9" name="Content Placeholder 8">
            <a:extLst>
              <a:ext uri="{FF2B5EF4-FFF2-40B4-BE49-F238E27FC236}">
                <a16:creationId xmlns:a16="http://schemas.microsoft.com/office/drawing/2014/main" id="{39E0AEC9-2CE2-A4EE-59AC-895ACF5D7B0C}"/>
              </a:ext>
            </a:extLst>
          </p:cNvPr>
          <p:cNvSpPr>
            <a:spLocks noGrp="1"/>
          </p:cNvSpPr>
          <p:nvPr>
            <p:ph idx="1"/>
          </p:nvPr>
        </p:nvSpPr>
        <p:spPr>
          <a:xfrm>
            <a:off x="685801" y="2446648"/>
            <a:ext cx="3771899" cy="2781300"/>
          </a:xfrm>
        </p:spPr>
        <p:txBody>
          <a:bodyPr anchor="t">
            <a:normAutofit lnSpcReduction="10000"/>
          </a:bodyPr>
          <a:lstStyle/>
          <a:p>
            <a:r>
              <a:rPr lang="en-US" sz="1600" dirty="0">
                <a:solidFill>
                  <a:srgbClr val="CCCCCC"/>
                </a:solidFill>
                <a:latin typeface="Menlo" panose="020B0609030804020204" pitchFamily="49" charset="0"/>
              </a:rPr>
              <a:t>T</a:t>
            </a:r>
            <a:r>
              <a:rPr lang="en-US" sz="1600" b="0" dirty="0">
                <a:solidFill>
                  <a:srgbClr val="CCCCCC"/>
                </a:solidFill>
                <a:effectLst/>
                <a:latin typeface="Menlo" panose="020B0609030804020204" pitchFamily="49" charset="0"/>
              </a:rPr>
              <a:t>he best values to measure the moving average are 10 and 20 days because we still capture trends in the data without noise.</a:t>
            </a:r>
          </a:p>
          <a:p>
            <a:r>
              <a:rPr lang="en-US" sz="1600" b="0" dirty="0">
                <a:solidFill>
                  <a:srgbClr val="CCCCCC"/>
                </a:solidFill>
                <a:effectLst/>
                <a:latin typeface="Menlo" panose="020B0609030804020204" pitchFamily="49" charset="0"/>
              </a:rPr>
              <a:t>This insight suggests that these shorter-term moving averages may be more suitable for identifying meaningful patterns and trends in the stock prices.</a:t>
            </a:r>
          </a:p>
          <a:p>
            <a:endParaRPr lang="en-US" sz="1600" dirty="0"/>
          </a:p>
        </p:txBody>
      </p:sp>
      <p:pic>
        <p:nvPicPr>
          <p:cNvPr id="5" name="Content Placeholder 4" descr="A screenshot of a graph&#10;&#10;Description automatically generated">
            <a:extLst>
              <a:ext uri="{FF2B5EF4-FFF2-40B4-BE49-F238E27FC236}">
                <a16:creationId xmlns:a16="http://schemas.microsoft.com/office/drawing/2014/main" id="{0EBB066A-171F-2E6E-A356-0DA5FF1E51E0}"/>
              </a:ext>
            </a:extLst>
          </p:cNvPr>
          <p:cNvPicPr>
            <a:picLocks noChangeAspect="1"/>
          </p:cNvPicPr>
          <p:nvPr/>
        </p:nvPicPr>
        <p:blipFill>
          <a:blip r:embed="rId3"/>
          <a:stretch>
            <a:fillRect/>
          </a:stretch>
        </p:blipFill>
        <p:spPr>
          <a:xfrm>
            <a:off x="4664434" y="409389"/>
            <a:ext cx="7479163" cy="49736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0015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8C45D-69D2-0FB2-D71A-76950E95DFDF}"/>
              </a:ext>
            </a:extLst>
          </p:cNvPr>
          <p:cNvSpPr>
            <a:spLocks noGrp="1"/>
          </p:cNvSpPr>
          <p:nvPr>
            <p:ph type="title"/>
          </p:nvPr>
        </p:nvSpPr>
        <p:spPr>
          <a:xfrm>
            <a:off x="5266212" y="249382"/>
            <a:ext cx="5550334" cy="1456267"/>
          </a:xfrm>
        </p:spPr>
        <p:txBody>
          <a:bodyPr>
            <a:normAutofit fontScale="90000"/>
          </a:bodyPr>
          <a:lstStyle/>
          <a:p>
            <a:r>
              <a:rPr lang="en-US" sz="3300" b="0" dirty="0">
                <a:effectLst/>
                <a:latin typeface="Menlo" panose="020B0609030804020204" pitchFamily="49" charset="0"/>
              </a:rPr>
              <a:t>What was the daily return of the stock on average?</a:t>
            </a:r>
          </a:p>
        </p:txBody>
      </p:sp>
      <p:pic>
        <p:nvPicPr>
          <p:cNvPr id="4" name="Picture 3" descr="A screenshot of a graph&#10;&#10;Description automatically generated">
            <a:extLst>
              <a:ext uri="{FF2B5EF4-FFF2-40B4-BE49-F238E27FC236}">
                <a16:creationId xmlns:a16="http://schemas.microsoft.com/office/drawing/2014/main" id="{E3C280CE-046A-576A-BE0E-3A08AA3C9F89}"/>
              </a:ext>
            </a:extLst>
          </p:cNvPr>
          <p:cNvPicPr>
            <a:picLocks noChangeAspect="1"/>
          </p:cNvPicPr>
          <p:nvPr/>
        </p:nvPicPr>
        <p:blipFill rotWithShape="1">
          <a:blip r:embed="rId3"/>
          <a:srcRect l="6179" r="3913"/>
          <a:stretch/>
        </p:blipFill>
        <p:spPr>
          <a:xfrm>
            <a:off x="20" y="1"/>
            <a:ext cx="4635988" cy="3429000"/>
          </a:xfrm>
          <a:prstGeom prst="rect">
            <a:avLst/>
          </a:prstGeom>
        </p:spPr>
      </p:pic>
      <p:pic>
        <p:nvPicPr>
          <p:cNvPr id="7" name="Picture 6" descr="A screenshot of a graph&#10;&#10;Description automatically generated">
            <a:extLst>
              <a:ext uri="{FF2B5EF4-FFF2-40B4-BE49-F238E27FC236}">
                <a16:creationId xmlns:a16="http://schemas.microsoft.com/office/drawing/2014/main" id="{55D39705-E483-DF13-3A02-0BDE3356D5F1}"/>
              </a:ext>
            </a:extLst>
          </p:cNvPr>
          <p:cNvPicPr>
            <a:picLocks noChangeAspect="1"/>
          </p:cNvPicPr>
          <p:nvPr/>
        </p:nvPicPr>
        <p:blipFill rotWithShape="1">
          <a:blip r:embed="rId4"/>
          <a:srcRect t="1022"/>
          <a:stretch/>
        </p:blipFill>
        <p:spPr>
          <a:xfrm>
            <a:off x="20" y="3429001"/>
            <a:ext cx="4635988" cy="3429974"/>
          </a:xfrm>
          <a:prstGeom prst="rect">
            <a:avLst/>
          </a:prstGeom>
        </p:spPr>
      </p:pic>
      <p:cxnSp>
        <p:nvCxnSpPr>
          <p:cNvPr id="14" name="Straight Connector 13">
            <a:extLst>
              <a:ext uri="{FF2B5EF4-FFF2-40B4-BE49-F238E27FC236}">
                <a16:creationId xmlns:a16="http://schemas.microsoft.com/office/drawing/2014/main" id="{B4E57998-7D20-4BE8-9019-4A4122CE3E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3429000"/>
            <a:ext cx="4637598"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9" name="Content Placeholder 8">
            <a:extLst>
              <a:ext uri="{FF2B5EF4-FFF2-40B4-BE49-F238E27FC236}">
                <a16:creationId xmlns:a16="http://schemas.microsoft.com/office/drawing/2014/main" id="{39E0AEC9-2CE2-A4EE-59AC-895ACF5D7B0C}"/>
              </a:ext>
            </a:extLst>
          </p:cNvPr>
          <p:cNvSpPr>
            <a:spLocks noGrp="1"/>
          </p:cNvSpPr>
          <p:nvPr>
            <p:ph idx="1"/>
          </p:nvPr>
        </p:nvSpPr>
        <p:spPr>
          <a:xfrm>
            <a:off x="5266212" y="1705649"/>
            <a:ext cx="5550334" cy="4774664"/>
          </a:xfrm>
        </p:spPr>
        <p:txBody>
          <a:bodyPr>
            <a:normAutofit fontScale="77500" lnSpcReduction="20000"/>
          </a:bodyPr>
          <a:lstStyle/>
          <a:p>
            <a:pPr>
              <a:lnSpc>
                <a:spcPct val="90000"/>
              </a:lnSpc>
            </a:pPr>
            <a:r>
              <a:rPr lang="en-US" dirty="0">
                <a:solidFill>
                  <a:srgbClr val="CCCCCC"/>
                </a:solidFill>
                <a:latin typeface="Menlo" panose="020B0609030804020204" pitchFamily="49" charset="0"/>
              </a:rPr>
              <a:t>In Enphase Energy, we observe outliers during periods of surges in stock prices. </a:t>
            </a:r>
            <a:br>
              <a:rPr lang="en-US" dirty="0">
                <a:solidFill>
                  <a:srgbClr val="CCCCCC"/>
                </a:solidFill>
                <a:latin typeface="Menlo" panose="020B0609030804020204" pitchFamily="49" charset="0"/>
              </a:rPr>
            </a:br>
            <a:endParaRPr lang="en-US" dirty="0">
              <a:solidFill>
                <a:srgbClr val="CCCCCC"/>
              </a:solidFill>
              <a:latin typeface="Menlo" panose="020B0609030804020204" pitchFamily="49" charset="0"/>
            </a:endParaRPr>
          </a:p>
          <a:p>
            <a:pPr>
              <a:lnSpc>
                <a:spcPct val="90000"/>
              </a:lnSpc>
            </a:pPr>
            <a:r>
              <a:rPr lang="en-US" dirty="0">
                <a:solidFill>
                  <a:srgbClr val="CCCCCC"/>
                </a:solidFill>
                <a:latin typeface="Menlo" panose="020B0609030804020204" pitchFamily="49" charset="0"/>
              </a:rPr>
              <a:t>The plots for SolarEdge and SunPower exhibit similarities, depicting numerous days with significant price movements. It indicates for high correlation between these companies.</a:t>
            </a:r>
          </a:p>
          <a:p>
            <a:pPr>
              <a:lnSpc>
                <a:spcPct val="90000"/>
              </a:lnSpc>
            </a:pPr>
            <a:r>
              <a:rPr lang="en-US" dirty="0">
                <a:solidFill>
                  <a:srgbClr val="CCCCCC"/>
                </a:solidFill>
                <a:latin typeface="Menlo" panose="020B0609030804020204" pitchFamily="49" charset="0"/>
              </a:rPr>
              <a:t>In the case of First Solar, the largest unusual market events are noticeable in 2018 and the first part of 2023.</a:t>
            </a:r>
          </a:p>
          <a:p>
            <a:pPr>
              <a:lnSpc>
                <a:spcPct val="90000"/>
              </a:lnSpc>
            </a:pPr>
            <a:endParaRPr lang="en-US" dirty="0">
              <a:solidFill>
                <a:srgbClr val="CCCCCC"/>
              </a:solidFill>
              <a:latin typeface="Menlo" panose="020B0609030804020204" pitchFamily="49" charset="0"/>
            </a:endParaRPr>
          </a:p>
          <a:p>
            <a:pPr marL="0" indent="0">
              <a:lnSpc>
                <a:spcPct val="90000"/>
              </a:lnSpc>
              <a:buNone/>
            </a:pPr>
            <a:r>
              <a:rPr lang="en-US" dirty="0">
                <a:solidFill>
                  <a:srgbClr val="CCCCCC"/>
                </a:solidFill>
                <a:latin typeface="Menlo" panose="020B0609030804020204" pitchFamily="49" charset="0"/>
              </a:rPr>
              <a:t>Daily Return Histogram</a:t>
            </a:r>
          </a:p>
          <a:p>
            <a:pPr marL="0" indent="0">
              <a:lnSpc>
                <a:spcPct val="90000"/>
              </a:lnSpc>
              <a:buNone/>
            </a:pPr>
            <a:endParaRPr lang="en-US" dirty="0">
              <a:solidFill>
                <a:srgbClr val="CCCCCC"/>
              </a:solidFill>
              <a:latin typeface="Menlo" panose="020B0609030804020204" pitchFamily="49" charset="0"/>
            </a:endParaRPr>
          </a:p>
          <a:p>
            <a:pPr>
              <a:lnSpc>
                <a:spcPct val="90000"/>
              </a:lnSpc>
            </a:pPr>
            <a:r>
              <a:rPr lang="en-US" dirty="0">
                <a:solidFill>
                  <a:srgbClr val="CCCCCC"/>
                </a:solidFill>
                <a:latin typeface="Menlo" panose="020B0609030804020204" pitchFamily="49" charset="0"/>
              </a:rPr>
              <a:t>SolarEdge and SunPower display right-skewed distributions, indicating a higher frequency of positive returns. Conversely, Enphase and First Solar exhibit left-skewed distributions, suggesting a prevalence of negative returns.</a:t>
            </a:r>
          </a:p>
          <a:p>
            <a:pPr>
              <a:lnSpc>
                <a:spcPct val="90000"/>
              </a:lnSpc>
            </a:pPr>
            <a:r>
              <a:rPr lang="en-US" dirty="0">
                <a:solidFill>
                  <a:srgbClr val="CCCCCC"/>
                </a:solidFill>
                <a:latin typeface="Menlo" panose="020B0609030804020204" pitchFamily="49" charset="0"/>
              </a:rPr>
              <a:t>SunPower demonstrates the widest spread, indicative of higher volatility in returns. Conversely, First Solar exhibits the narrowest spread, implying lower volatility.</a:t>
            </a:r>
          </a:p>
          <a:p>
            <a:pPr>
              <a:lnSpc>
                <a:spcPct val="90000"/>
              </a:lnSpc>
            </a:pPr>
            <a:endParaRPr lang="en-US" dirty="0"/>
          </a:p>
        </p:txBody>
      </p:sp>
      <p:cxnSp>
        <p:nvCxnSpPr>
          <p:cNvPr id="16" name="Straight Connector 15">
            <a:extLst>
              <a:ext uri="{FF2B5EF4-FFF2-40B4-BE49-F238E27FC236}">
                <a16:creationId xmlns:a16="http://schemas.microsoft.com/office/drawing/2014/main" id="{1EC01BF1-FEAA-4AF6-96A5-24556C1F6B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096"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5313370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168</TotalTime>
  <Words>1995</Words>
  <Application>Microsoft Macintosh PowerPoint</Application>
  <PresentationFormat>Widescreen</PresentationFormat>
  <Paragraphs>106</Paragraphs>
  <Slides>28</Slides>
  <Notes>0</Notes>
  <HiddenSlides>11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Menlo</vt:lpstr>
      <vt:lpstr>Söhne</vt:lpstr>
      <vt:lpstr>Times New Roman</vt:lpstr>
      <vt:lpstr>Celestial</vt:lpstr>
      <vt:lpstr>PowerPoint Presentation</vt:lpstr>
      <vt:lpstr>PowerPoint Presentation</vt:lpstr>
      <vt:lpstr>4 key companies in the solar industry</vt:lpstr>
      <vt:lpstr>In the solar energy sector, a notable upsurge was observed from 2020 to 2021, after onset of the Coronavirus pandemic, signifying a pinnacle in the green energy industry's growth trajectory. however, after several years at the peak of the industry, in the last year, 2023 - 2024, we have seen a sharp decline in the stock </vt:lpstr>
      <vt:lpstr>We can understand that this is a problem not only for one company, but for the entire solar industry  is the world moving away from clean solar energy?</vt:lpstr>
      <vt:lpstr>PowerPoint Presentation</vt:lpstr>
      <vt:lpstr>PowerPoint Presentation</vt:lpstr>
      <vt:lpstr>What was the moving average of the various stocks? </vt:lpstr>
      <vt:lpstr>What was the daily return of the stock on average?</vt:lpstr>
      <vt:lpstr>What was the correlation between different stocks closing prices and daily return? </vt:lpstr>
      <vt:lpstr>What was the correlation between different stocks closing prices and daily return? </vt:lpstr>
      <vt:lpstr>The correlation of stock returns: In all of the companies, we can observe a strong positive correlation. The highest correlation is between SunPower and First Solar at 0.61, while the weakest correlation is between First Solar and Enphase Energy at 0.47.  The correlation of stock closing prices: We can observe a really high correlation between SolarEdge and Enphase Energy at 0.91. All other companies are positively highly correlated as well. The weakest correlation is between SunPower and First Solar at 0.31. </vt:lpstr>
      <vt:lpstr>How much value do we put at risk by investing in a particular stock? </vt:lpstr>
      <vt:lpstr>Financial statements analysis</vt:lpstr>
      <vt:lpstr>Profitability Analysis:   </vt:lpstr>
      <vt:lpstr>Operating Expense Analysis:</vt:lpstr>
      <vt:lpstr>Efficiency Analysis: </vt:lpstr>
      <vt:lpstr>Liquidity Analysis: </vt:lpstr>
      <vt:lpstr>Debt Management Analysis:  </vt:lpstr>
      <vt:lpstr>the financial statements analysis underscored the importance of monitoring key financial metrics for assessing the company's performance and predicting its stock market behavior.</vt:lpstr>
      <vt:lpstr>building a dataset</vt:lpstr>
      <vt:lpstr>interest rates over time in both markets -us and eu, have evolved very similarly. </vt:lpstr>
      <vt:lpstr>The impact of interest rates on stock prices</vt:lpstr>
      <vt:lpstr>The impact of electricity prices on stock prices</vt:lpstr>
      <vt:lpstr>The impact of energy commodity on stock prices</vt:lpstr>
      <vt:lpstr>a Solaredge stock price prediction using a linear regression model </vt:lpstr>
      <vt:lpstr>Random forest model</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Anastasiia Skaliy</dc:creator>
  <cp:lastModifiedBy>Anastasiia Skaliy</cp:lastModifiedBy>
  <cp:revision>9</cp:revision>
  <dcterms:created xsi:type="dcterms:W3CDTF">2024-02-14T14:59:30Z</dcterms:created>
  <dcterms:modified xsi:type="dcterms:W3CDTF">2024-02-14T18:36:45Z</dcterms:modified>
</cp:coreProperties>
</file>